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3" r:id="rId3"/>
    <p:sldId id="329" r:id="rId4"/>
    <p:sldId id="322" r:id="rId5"/>
    <p:sldId id="320" r:id="rId6"/>
    <p:sldId id="319" r:id="rId7"/>
    <p:sldId id="283" r:id="rId8"/>
    <p:sldId id="284" r:id="rId9"/>
    <p:sldId id="285" r:id="rId10"/>
    <p:sldId id="325" r:id="rId11"/>
    <p:sldId id="326" r:id="rId12"/>
    <p:sldId id="324" r:id="rId13"/>
    <p:sldId id="321" r:id="rId14"/>
    <p:sldId id="290" r:id="rId15"/>
    <p:sldId id="292" r:id="rId16"/>
    <p:sldId id="293" r:id="rId17"/>
    <p:sldId id="333" r:id="rId18"/>
    <p:sldId id="296" r:id="rId19"/>
    <p:sldId id="297" r:id="rId20"/>
    <p:sldId id="299" r:id="rId21"/>
    <p:sldId id="300" r:id="rId22"/>
    <p:sldId id="343" r:id="rId23"/>
    <p:sldId id="341" r:id="rId24"/>
    <p:sldId id="342" r:id="rId25"/>
    <p:sldId id="302" r:id="rId26"/>
    <p:sldId id="304" r:id="rId27"/>
    <p:sldId id="305" r:id="rId28"/>
    <p:sldId id="335" r:id="rId29"/>
    <p:sldId id="330" r:id="rId30"/>
    <p:sldId id="301" r:id="rId31"/>
    <p:sldId id="306" r:id="rId32"/>
    <p:sldId id="307" r:id="rId33"/>
    <p:sldId id="308" r:id="rId34"/>
    <p:sldId id="309" r:id="rId35"/>
    <p:sldId id="311" r:id="rId36"/>
    <p:sldId id="312" r:id="rId37"/>
    <p:sldId id="315" r:id="rId38"/>
    <p:sldId id="316" r:id="rId39"/>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8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C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CS"/>
          </a:p>
        </p:txBody>
      </p:sp>
      <p:sp>
        <p:nvSpPr>
          <p:cNvPr id="4" name="Date Placeholder 3"/>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11"/>
          </p:nvPr>
        </p:nvSpPr>
        <p:spPr/>
        <p:txBody>
          <a:bodyPr/>
          <a:lstStyle/>
          <a:p>
            <a:endParaRPr lang="sr-Latn-CS"/>
          </a:p>
        </p:txBody>
      </p:sp>
      <p:sp>
        <p:nvSpPr>
          <p:cNvPr id="6" name="Slide Number Placeholder 5"/>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Date Placeholder 4"/>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Date Placeholder 6"/>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8" name="Footer Placeholder 7"/>
          <p:cNvSpPr>
            <a:spLocks noGrp="1"/>
          </p:cNvSpPr>
          <p:nvPr>
            <p:ph type="ftr" sz="quarter" idx="11"/>
          </p:nvPr>
        </p:nvSpPr>
        <p:spPr/>
        <p:txBody>
          <a:bodyPr/>
          <a:lstStyle/>
          <a:p>
            <a:endParaRPr lang="sr-Latn-CS"/>
          </a:p>
        </p:txBody>
      </p:sp>
      <p:sp>
        <p:nvSpPr>
          <p:cNvPr id="9" name="Slide Number Placeholder 8"/>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Date Placeholder 2"/>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4" name="Footer Placeholder 3"/>
          <p:cNvSpPr>
            <a:spLocks noGrp="1"/>
          </p:cNvSpPr>
          <p:nvPr>
            <p:ph type="ftr" sz="quarter" idx="11"/>
          </p:nvPr>
        </p:nvSpPr>
        <p:spPr/>
        <p:txBody>
          <a:bodyPr/>
          <a:lstStyle/>
          <a:p>
            <a:endParaRPr lang="sr-Latn-CS"/>
          </a:p>
        </p:txBody>
      </p:sp>
      <p:sp>
        <p:nvSpPr>
          <p:cNvPr id="5" name="Slide Number Placeholder 4"/>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3" name="Footer Placeholder 2"/>
          <p:cNvSpPr>
            <a:spLocks noGrp="1"/>
          </p:cNvSpPr>
          <p:nvPr>
            <p:ph type="ftr" sz="quarter" idx="11"/>
          </p:nvPr>
        </p:nvSpPr>
        <p:spPr/>
        <p:txBody>
          <a:bodyPr/>
          <a:lstStyle/>
          <a:p>
            <a:endParaRPr lang="sr-Latn-CS"/>
          </a:p>
        </p:txBody>
      </p:sp>
      <p:sp>
        <p:nvSpPr>
          <p:cNvPr id="4" name="Slide Number Placeholder 3"/>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C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4791A-1D65-4D65-A198-03AA7094BA91}" type="datetimeFigureOut">
              <a:rPr lang="sr-Latn-CS" smtClean="0"/>
              <a:pPr/>
              <a:t>8.8.2023.</a:t>
            </a:fld>
            <a:endParaRPr lang="sr-Latn-CS"/>
          </a:p>
        </p:txBody>
      </p:sp>
      <p:sp>
        <p:nvSpPr>
          <p:cNvPr id="6" name="Footer Placeholder 5"/>
          <p:cNvSpPr>
            <a:spLocks noGrp="1"/>
          </p:cNvSpPr>
          <p:nvPr>
            <p:ph type="ftr" sz="quarter" idx="11"/>
          </p:nvPr>
        </p:nvSpPr>
        <p:spPr/>
        <p:txBody>
          <a:bodyPr/>
          <a:lstStyle/>
          <a:p>
            <a:endParaRPr lang="sr-Latn-CS"/>
          </a:p>
        </p:txBody>
      </p:sp>
      <p:sp>
        <p:nvSpPr>
          <p:cNvPr id="7" name="Slide Number Placeholder 6"/>
          <p:cNvSpPr>
            <a:spLocks noGrp="1"/>
          </p:cNvSpPr>
          <p:nvPr>
            <p:ph type="sldNum" sz="quarter" idx="12"/>
          </p:nvPr>
        </p:nvSpPr>
        <p:spPr/>
        <p:txBody>
          <a:bodyPr/>
          <a:lstStyle/>
          <a:p>
            <a:fld id="{600FA27D-1A36-4498-A9A6-61E201747EA0}" type="slidenum">
              <a:rPr lang="sr-Latn-CS" smtClean="0"/>
              <a:pPr/>
              <a:t>‹#›</a:t>
            </a:fld>
            <a:endParaRPr lang="sr-Latn-C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C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4791A-1D65-4D65-A198-03AA7094BA91}" type="datetimeFigureOut">
              <a:rPr lang="sr-Latn-CS" smtClean="0"/>
              <a:pPr/>
              <a:t>8.8.2023.</a:t>
            </a:fld>
            <a:endParaRPr lang="sr-Latn-C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C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0FA27D-1A36-4498-A9A6-61E201747EA0}" type="slidenum">
              <a:rPr lang="sr-Latn-CS" smtClean="0"/>
              <a:pPr/>
              <a:t>‹#›</a:t>
            </a:fld>
            <a:endParaRPr lang="sr-Latn-C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96364" y="1934336"/>
            <a:ext cx="6355080" cy="2215991"/>
          </a:xfrm>
          <a:prstGeom prst="rect">
            <a:avLst/>
          </a:prstGeom>
        </p:spPr>
        <p:txBody>
          <a:bodyPr vert="horz" wrap="square" lIns="0" tIns="0" rIns="0" bIns="0" rtlCol="0">
            <a:spAutoFit/>
          </a:bodyPr>
          <a:lstStyle/>
          <a:p>
            <a:pPr algn="ctr">
              <a:lnSpc>
                <a:spcPct val="100000"/>
              </a:lnSpc>
            </a:pPr>
            <a:r>
              <a:rPr lang="sr-Latn-RS" sz="3600" dirty="0" smtClean="0">
                <a:latin typeface="Times New Roman"/>
                <a:cs typeface="Times New Roman"/>
              </a:rPr>
              <a:t>Pathophysiology of malignant blood diseases</a:t>
            </a:r>
            <a:r>
              <a:rPr lang="sr-Cyrl-RS" sz="3600" dirty="0" smtClean="0">
                <a:latin typeface="Times New Roman"/>
                <a:cs typeface="Times New Roman"/>
              </a:rPr>
              <a:t>: </a:t>
            </a:r>
            <a:r>
              <a:rPr lang="sr-Latn-CS" sz="3600" spc="-30" dirty="0" smtClean="0">
                <a:latin typeface="Times New Roman"/>
                <a:cs typeface="Times New Roman"/>
              </a:rPr>
              <a:t> </a:t>
            </a:r>
          </a:p>
          <a:p>
            <a:pPr marL="760730" marR="755650" indent="1270" algn="ctr">
              <a:lnSpc>
                <a:spcPct val="100000"/>
              </a:lnSpc>
            </a:pPr>
            <a:r>
              <a:rPr lang="sr-Latn-RS" sz="3600" spc="-30" dirty="0" smtClean="0">
                <a:latin typeface="Times New Roman"/>
                <a:cs typeface="Times New Roman"/>
              </a:rPr>
              <a:t>Leukemia</a:t>
            </a:r>
            <a:r>
              <a:rPr lang="sr-Cyrl-RS" sz="3600" spc="-30" dirty="0" smtClean="0">
                <a:latin typeface="Times New Roman"/>
                <a:cs typeface="Times New Roman"/>
              </a:rPr>
              <a:t>, </a:t>
            </a:r>
            <a:r>
              <a:rPr lang="sr-Latn-RS" sz="3600" spc="-30" dirty="0" smtClean="0">
                <a:latin typeface="Times New Roman"/>
                <a:cs typeface="Times New Roman"/>
              </a:rPr>
              <a:t>Lymphomas</a:t>
            </a:r>
            <a:r>
              <a:rPr lang="sr-Cyrl-RS" sz="3600" spc="-30" dirty="0" smtClean="0">
                <a:latin typeface="Times New Roman"/>
                <a:cs typeface="Times New Roman"/>
              </a:rPr>
              <a:t>, </a:t>
            </a:r>
            <a:r>
              <a:rPr lang="sr-Latn-RS" sz="3600" spc="-30" dirty="0" smtClean="0">
                <a:latin typeface="Times New Roman"/>
                <a:cs typeface="Times New Roman"/>
              </a:rPr>
              <a:t>Myelomas</a:t>
            </a:r>
            <a:endParaRPr sz="3600" dirty="0">
              <a:latin typeface="Times New Roman"/>
              <a:cs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868362"/>
          </a:xfrm>
        </p:spPr>
        <p:txBody>
          <a:bodyPr>
            <a:normAutofit/>
          </a:bodyPr>
          <a:lstStyle/>
          <a:p>
            <a:pPr eaLnBrk="1" hangingPunct="1"/>
            <a:r>
              <a:rPr lang="sr-Cyrl-CS" sz="3200" dirty="0" smtClean="0">
                <a:latin typeface="Times New Roman" pitchFamily="18" charset="0"/>
                <a:cs typeface="Times New Roman" pitchFamily="18" charset="0"/>
              </a:rPr>
              <a:t>Е</a:t>
            </a:r>
            <a:r>
              <a:rPr lang="sr-Latn-RS" sz="3200" dirty="0" smtClean="0">
                <a:latin typeface="Times New Roman" pitchFamily="18" charset="0"/>
                <a:cs typeface="Times New Roman" pitchFamily="18" charset="0"/>
              </a:rPr>
              <a:t>tiology of leukemia</a:t>
            </a:r>
            <a:endParaRPr lang="en-US" sz="3200" dirty="0" smtClean="0">
              <a:latin typeface="Times New Roman" pitchFamily="18" charset="0"/>
              <a:cs typeface="Times New Roman" pitchFamily="18" charset="0"/>
            </a:endParaRPr>
          </a:p>
        </p:txBody>
      </p:sp>
      <p:sp>
        <p:nvSpPr>
          <p:cNvPr id="8195" name="Rectangle 2"/>
          <p:cNvSpPr>
            <a:spLocks noChangeArrowheads="1"/>
          </p:cNvSpPr>
          <p:nvPr/>
        </p:nvSpPr>
        <p:spPr bwMode="auto">
          <a:xfrm>
            <a:off x="304800" y="1371600"/>
            <a:ext cx="8458200" cy="3046988"/>
          </a:xfrm>
          <a:prstGeom prst="rect">
            <a:avLst/>
          </a:prstGeom>
          <a:noFill/>
          <a:ln w="9525">
            <a:noFill/>
            <a:miter lim="800000"/>
            <a:headEnd/>
            <a:tailEnd/>
          </a:ln>
        </p:spPr>
        <p:txBody>
          <a:bodyPr>
            <a:spAutoFit/>
          </a:bodyPr>
          <a:lstStyle/>
          <a:p>
            <a:pPr>
              <a:lnSpc>
                <a:spcPct val="120000"/>
              </a:lnSpc>
              <a:buFont typeface="Wingdings 2" pitchFamily="18" charset="2"/>
              <a:buChar char="²"/>
              <a:tabLst>
                <a:tab pos="457200" algn="l"/>
                <a:tab pos="854075" algn="l"/>
              </a:tabLst>
            </a:pPr>
            <a:r>
              <a:rPr lang="sr-Latn-RS" sz="2000" b="1" dirty="0" smtClean="0">
                <a:latin typeface="Times New Roman" pitchFamily="18" charset="0"/>
                <a:cs typeface="Times New Roman" pitchFamily="18" charset="0"/>
                <a:sym typeface="Wingdings 2" pitchFamily="18" charset="2"/>
              </a:rPr>
              <a:t> The etiology of leukemias in unknown except for adult T cell leukemias</a:t>
            </a:r>
            <a:endParaRPr lang="sr-Cyrl-CS" sz="2000" b="1" dirty="0">
              <a:latin typeface="Times New Roman" pitchFamily="18" charset="0"/>
              <a:cs typeface="Times New Roman" pitchFamily="18" charset="0"/>
            </a:endParaRPr>
          </a:p>
          <a:p>
            <a:pPr>
              <a:lnSpc>
                <a:spcPct val="120000"/>
              </a:lnSpc>
              <a:buFont typeface="Wingdings 2" pitchFamily="18" charset="2"/>
              <a:buChar char="²"/>
              <a:tabLst>
                <a:tab pos="457200" algn="l"/>
                <a:tab pos="854075" algn="l"/>
              </a:tabLst>
            </a:pPr>
            <a:r>
              <a:rPr lang="sr-Cyrl-CS" sz="2000" b="1" dirty="0">
                <a:latin typeface="Times New Roman" pitchFamily="18" charset="0"/>
                <a:cs typeface="Times New Roman" pitchFamily="18" charset="0"/>
              </a:rPr>
              <a:t>   </a:t>
            </a:r>
            <a:r>
              <a:rPr lang="sr-Latn-RS" sz="2000" b="1" dirty="0" smtClean="0">
                <a:latin typeface="Times New Roman" pitchFamily="18" charset="0"/>
                <a:cs typeface="Times New Roman" pitchFamily="18" charset="0"/>
              </a:rPr>
              <a:t>viruses</a:t>
            </a:r>
            <a:r>
              <a:rPr lang="sr-Cyrl-CS" sz="2000" b="1" dirty="0" smtClean="0">
                <a:latin typeface="Times New Roman" pitchFamily="18" charset="0"/>
                <a:cs typeface="Times New Roman" pitchFamily="18" charset="0"/>
              </a:rPr>
              <a:t>  </a:t>
            </a:r>
            <a:r>
              <a:rPr lang="fr-FR" sz="2000" b="1" dirty="0">
                <a:latin typeface="Times New Roman" pitchFamily="18" charset="0"/>
                <a:cs typeface="Times New Roman" pitchFamily="18" charset="0"/>
              </a:rPr>
              <a:t>(HTLV) </a:t>
            </a:r>
            <a:endParaRPr lang="sr-Latn-RS" sz="2000" b="1" dirty="0" smtClean="0">
              <a:latin typeface="Times New Roman" pitchFamily="18" charset="0"/>
              <a:cs typeface="Times New Roman" pitchFamily="18" charset="0"/>
            </a:endParaRPr>
          </a:p>
          <a:p>
            <a:pPr>
              <a:lnSpc>
                <a:spcPct val="120000"/>
              </a:lnSpc>
              <a:buFont typeface="Wingdings 2" pitchFamily="18" charset="2"/>
              <a:buChar char="²"/>
              <a:tabLst>
                <a:tab pos="457200" algn="l"/>
                <a:tab pos="854075" algn="l"/>
              </a:tabLst>
            </a:pPr>
            <a:endParaRPr lang="fr-FR" sz="2000" b="1" dirty="0">
              <a:latin typeface="Times New Roman" pitchFamily="18" charset="0"/>
              <a:cs typeface="Times New Roman" pitchFamily="18" charset="0"/>
            </a:endParaRPr>
          </a:p>
          <a:p>
            <a:pPr>
              <a:lnSpc>
                <a:spcPct val="120000"/>
              </a:lnSpc>
              <a:tabLst>
                <a:tab pos="457200" algn="l"/>
                <a:tab pos="854075" algn="l"/>
              </a:tabLst>
            </a:pPr>
            <a:r>
              <a:rPr lang="sr-Latn-RS" sz="2000" b="1" dirty="0" smtClean="0">
                <a:latin typeface="Times New Roman" pitchFamily="18" charset="0"/>
                <a:cs typeface="Times New Roman" pitchFamily="18" charset="0"/>
              </a:rPr>
              <a:t> The combination of genetic factors such as congenital diseasea and syndromes </a:t>
            </a:r>
            <a:r>
              <a:rPr lang="en-US" sz="2000" b="1" dirty="0" smtClean="0">
                <a:latin typeface="Times New Roman" pitchFamily="18" charset="0"/>
                <a:cs typeface="Times New Roman" pitchFamily="18" charset="0"/>
              </a:rPr>
              <a:t>(Bloom</a:t>
            </a:r>
            <a:r>
              <a:rPr lang="en-US" sz="2000" b="1" dirty="0">
                <a:latin typeface="Times New Roman" pitchFamily="18" charset="0"/>
                <a:cs typeface="Times New Roman" pitchFamily="18" charset="0"/>
              </a:rPr>
              <a:t>, Down, </a:t>
            </a:r>
            <a:r>
              <a:rPr lang="en-US" sz="2000" b="1" dirty="0" err="1">
                <a:latin typeface="Times New Roman" pitchFamily="18" charset="0"/>
                <a:cs typeface="Times New Roman" pitchFamily="18" charset="0"/>
              </a:rPr>
              <a:t>Fanconi</a:t>
            </a:r>
            <a:r>
              <a:rPr lang="en-US" sz="2000" b="1" dirty="0">
                <a:latin typeface="Times New Roman" pitchFamily="18" charset="0"/>
                <a:cs typeface="Times New Roman" pitchFamily="18" charset="0"/>
              </a:rPr>
              <a:t>, </a:t>
            </a:r>
            <a:r>
              <a:rPr lang="sr-Latn-RS" sz="2000" b="1" dirty="0" smtClean="0">
                <a:latin typeface="Times New Roman" pitchFamily="18" charset="0"/>
                <a:cs typeface="Times New Roman" pitchFamily="18" charset="0"/>
              </a:rPr>
              <a:t>ataxia telangiectasia, neurofibromatosis, Klineferters syndrome</a:t>
            </a:r>
            <a:r>
              <a:rPr lang="sr-Latn-RS" sz="2000" b="1" dirty="0">
                <a:latin typeface="Times New Roman" pitchFamily="18" charset="0"/>
                <a:cs typeface="Times New Roman" pitchFamily="18" charset="0"/>
              </a:rPr>
              <a:t>,</a:t>
            </a:r>
            <a:r>
              <a:rPr lang="en-US" sz="2000" b="1" dirty="0" smtClean="0">
                <a:latin typeface="Times New Roman" pitchFamily="18" charset="0"/>
                <a:cs typeface="Times New Roman" pitchFamily="18" charset="0"/>
              </a:rPr>
              <a:t>Turner</a:t>
            </a:r>
            <a:r>
              <a:rPr lang="sr-Latn-RS" sz="2000" b="1" dirty="0" smtClean="0">
                <a:latin typeface="Times New Roman" pitchFamily="18" charset="0"/>
                <a:cs typeface="Times New Roman" pitchFamily="18" charset="0"/>
              </a:rPr>
              <a:t> syndrome</a:t>
            </a:r>
            <a:r>
              <a:rPr lang="en-US" sz="2000" b="1" dirty="0" smtClean="0">
                <a:latin typeface="Times New Roman" pitchFamily="18" charset="0"/>
                <a:cs typeface="Times New Roman" pitchFamily="18" charset="0"/>
              </a:rPr>
              <a:t> )</a:t>
            </a:r>
            <a:r>
              <a:rPr lang="sr-Latn-RS" sz="2000" b="1"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 </a:t>
            </a:r>
            <a:r>
              <a:rPr lang="sr-Latn-RS" sz="2000" b="1" dirty="0" smtClean="0">
                <a:latin typeface="Times New Roman" pitchFamily="18" charset="0"/>
                <a:cs typeface="Times New Roman" pitchFamily="18" charset="0"/>
              </a:rPr>
              <a:t>environmental factors such as ionizing radiation,benzene,chemical substances,cytostatic alkyls</a:t>
            </a:r>
            <a:r>
              <a:rPr lang="sr-Latn-RS" sz="2000" b="1" dirty="0">
                <a:latin typeface="Times New Roman" pitchFamily="18" charset="0"/>
                <a:cs typeface="Times New Roman" pitchFamily="18" charset="0"/>
              </a:rPr>
              <a:t> </a:t>
            </a:r>
            <a:r>
              <a:rPr lang="sr-Latn-RS" sz="2000" b="1" dirty="0" smtClean="0">
                <a:latin typeface="Times New Roman" pitchFamily="18" charset="0"/>
                <a:cs typeface="Times New Roman" pitchFamily="18" charset="0"/>
              </a:rPr>
              <a:t>and viruses</a:t>
            </a:r>
            <a:r>
              <a:rPr lang="sr-Cyrl-CS"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a:t>
            </a:r>
            <a:r>
              <a:rPr lang="sr-Latn-RS" sz="2000" b="1" dirty="0" smtClean="0">
                <a:latin typeface="Times New Roman" pitchFamily="18" charset="0"/>
                <a:cs typeface="Times New Roman" pitchFamily="18" charset="0"/>
              </a:rPr>
              <a:t>retroviruses</a:t>
            </a:r>
            <a:r>
              <a:rPr lang="en-US" sz="2000" b="1" dirty="0" smtClean="0">
                <a:latin typeface="Times New Roman" pitchFamily="18" charset="0"/>
                <a:cs typeface="Times New Roman" pitchFamily="18" charset="0"/>
              </a:rPr>
              <a:t>)</a:t>
            </a:r>
            <a:r>
              <a:rPr lang="sr-Latn-RS" sz="2000" b="1" dirty="0" smtClean="0">
                <a:latin typeface="Times New Roman" pitchFamily="18" charset="0"/>
                <a:cs typeface="Times New Roman" pitchFamily="18" charset="0"/>
              </a:rPr>
              <a:t> is necessary for the development of the disease .</a:t>
            </a:r>
            <a:endParaRPr lang="fr-FR" sz="2000" b="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pPr eaLnBrk="1" hangingPunct="1"/>
            <a:r>
              <a:rPr lang="sr-Latn-RS" sz="3600" dirty="0" smtClean="0">
                <a:latin typeface="Times New Roman" pitchFamily="18" charset="0"/>
                <a:cs typeface="Times New Roman" pitchFamily="18" charset="0"/>
              </a:rPr>
              <a:t>Conditions that predispose to the development of leukemia</a:t>
            </a:r>
            <a:endParaRPr lang="en-US" sz="3600" dirty="0" smtClean="0">
              <a:latin typeface="Times New Roman" pitchFamily="18" charset="0"/>
              <a:cs typeface="Times New Roman" pitchFamily="18" charset="0"/>
            </a:endParaRPr>
          </a:p>
        </p:txBody>
      </p:sp>
      <p:sp>
        <p:nvSpPr>
          <p:cNvPr id="9219" name="Rectangle 2"/>
          <p:cNvSpPr>
            <a:spLocks noChangeArrowheads="1"/>
          </p:cNvSpPr>
          <p:nvPr/>
        </p:nvSpPr>
        <p:spPr bwMode="auto">
          <a:xfrm>
            <a:off x="990600" y="2052638"/>
            <a:ext cx="7315200" cy="3416320"/>
          </a:xfrm>
          <a:prstGeom prst="rect">
            <a:avLst/>
          </a:prstGeom>
          <a:noFill/>
          <a:ln w="9525">
            <a:noFill/>
            <a:miter lim="800000"/>
            <a:headEnd/>
            <a:tailEnd/>
          </a:ln>
        </p:spPr>
        <p:txBody>
          <a:bodyPr>
            <a:spAutoFit/>
          </a:bodyPr>
          <a:lstStyle/>
          <a:p>
            <a:pPr algn="just">
              <a:lnSpc>
                <a:spcPct val="120000"/>
              </a:lnSpc>
              <a:tabLst>
                <a:tab pos="457200" algn="l"/>
                <a:tab pos="854075" algn="l"/>
                <a:tab pos="1373188" algn="l"/>
              </a:tabLst>
            </a:pPr>
            <a:r>
              <a:rPr lang="sr-Cyrl-CS" sz="2000" dirty="0" smtClean="0">
                <a:latin typeface="Times New Roman" pitchFamily="18" charset="0"/>
                <a:cs typeface="Times New Roman" pitchFamily="18" charset="0"/>
              </a:rPr>
              <a:t>М</a:t>
            </a:r>
            <a:r>
              <a:rPr lang="sr-Latn-RS" sz="2000" dirty="0" smtClean="0">
                <a:latin typeface="Times New Roman" pitchFamily="18" charset="0"/>
                <a:cs typeface="Times New Roman" pitchFamily="18" charset="0"/>
              </a:rPr>
              <a:t>yelodisplasia</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sym typeface="Symbol" pitchFamily="18" charset="2"/>
              </a:rPr>
              <a:t></a:t>
            </a:r>
            <a:r>
              <a:rPr lang="sr-Latn-RS" sz="2000" dirty="0" smtClean="0">
                <a:latin typeface="Times New Roman" pitchFamily="18" charset="0"/>
                <a:cs typeface="Times New Roman" pitchFamily="18" charset="0"/>
                <a:sym typeface="Symbol" pitchFamily="18" charset="2"/>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AML</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algn="just">
              <a:lnSpc>
                <a:spcPct val="120000"/>
              </a:lnSpc>
              <a:tabLst>
                <a:tab pos="457200" algn="l"/>
                <a:tab pos="854075" algn="l"/>
                <a:tab pos="1373188" algn="l"/>
              </a:tabLst>
            </a:pPr>
            <a:endParaRPr lang="en-US" sz="2000" dirty="0">
              <a:latin typeface="Times New Roman" pitchFamily="18" charset="0"/>
              <a:cs typeface="Times New Roman" pitchFamily="18" charset="0"/>
            </a:endParaRPr>
          </a:p>
          <a:p>
            <a:pPr>
              <a:lnSpc>
                <a:spcPct val="120000"/>
              </a:lnSpc>
              <a:tabLst>
                <a:tab pos="457200" algn="l"/>
                <a:tab pos="854075" algn="l"/>
                <a:tab pos="1373188" algn="l"/>
              </a:tabLst>
            </a:pPr>
            <a:r>
              <a:rPr lang="sr-Latn-RS" sz="2000" dirty="0" smtClean="0">
                <a:latin typeface="Times New Roman" pitchFamily="18" charset="0"/>
                <a:cs typeface="Times New Roman" pitchFamily="18" charset="0"/>
                <a:sym typeface="Bookshelf Symbol 5"/>
              </a:rPr>
              <a:t>Chemotherapy</a:t>
            </a:r>
            <a:r>
              <a:rPr lang="sr-Cyrl-C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sym typeface="Symbol" pitchFamily="18" charset="2"/>
              </a:rPr>
              <a:t></a:t>
            </a:r>
            <a:r>
              <a:rPr lang="en-US" sz="2000" dirty="0">
                <a:latin typeface="Times New Roman" pitchFamily="18" charset="0"/>
                <a:cs typeface="Times New Roman" pitchFamily="18" charset="0"/>
              </a:rPr>
              <a:t> </a:t>
            </a:r>
            <a:r>
              <a:rPr lang="sr-Latn-RS" sz="2000" dirty="0" smtClean="0">
                <a:latin typeface="Times New Roman" pitchFamily="18" charset="0"/>
                <a:cs typeface="Times New Roman" pitchFamily="18" charset="0"/>
              </a:rPr>
              <a:t>radiotherapy</a:t>
            </a:r>
            <a:r>
              <a:rPr lang="sr-Cyrl-C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(MDS</a:t>
            </a:r>
            <a:r>
              <a:rPr lang="en-US" sz="2000" dirty="0">
                <a:latin typeface="Times New Roman" pitchFamily="18" charset="0"/>
                <a:cs typeface="Times New Roman" pitchFamily="18" charset="0"/>
                <a:sym typeface="Symbol" pitchFamily="18" charset="2"/>
              </a:rPr>
              <a:t></a:t>
            </a:r>
            <a:r>
              <a:rPr lang="en-US" sz="2000" dirty="0">
                <a:latin typeface="Times New Roman" pitchFamily="18" charset="0"/>
                <a:cs typeface="Times New Roman" pitchFamily="18" charset="0"/>
              </a:rPr>
              <a:t> AML</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a:lnSpc>
                <a:spcPct val="120000"/>
              </a:lnSpc>
              <a:tabLst>
                <a:tab pos="457200" algn="l"/>
                <a:tab pos="854075" algn="l"/>
                <a:tab pos="1373188" algn="l"/>
              </a:tabLst>
            </a:pPr>
            <a:endParaRPr lang="fr-FR" sz="2000" dirty="0">
              <a:latin typeface="Times New Roman" pitchFamily="18" charset="0"/>
              <a:cs typeface="Times New Roman" pitchFamily="18" charset="0"/>
            </a:endParaRPr>
          </a:p>
          <a:p>
            <a:pPr>
              <a:lnSpc>
                <a:spcPct val="120000"/>
              </a:lnSpc>
              <a:tabLst>
                <a:tab pos="457200" algn="l"/>
                <a:tab pos="854075" algn="l"/>
                <a:tab pos="1373188" algn="l"/>
              </a:tabLst>
            </a:pPr>
            <a:r>
              <a:rPr lang="sr-Latn-RS" sz="2000" dirty="0" smtClean="0">
                <a:latin typeface="Times New Roman" pitchFamily="18" charset="0"/>
                <a:cs typeface="Times New Roman" pitchFamily="18" charset="0"/>
              </a:rPr>
              <a:t>Chronic myeloproliferative syndromes</a:t>
            </a:r>
            <a:r>
              <a:rPr lang="en-US" sz="2000" dirty="0" smtClean="0">
                <a:latin typeface="Times New Roman" pitchFamily="18" charset="0"/>
                <a:cs typeface="Times New Roman" pitchFamily="18" charset="0"/>
              </a:rPr>
              <a:t>: HGL</a:t>
            </a:r>
            <a:r>
              <a:rPr lang="en-US" sz="2000" dirty="0">
                <a:latin typeface="Times New Roman" pitchFamily="18" charset="0"/>
                <a:cs typeface="Times New Roman" pitchFamily="18" charset="0"/>
              </a:rPr>
              <a:t>, PRV</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a:lnSpc>
                <a:spcPct val="120000"/>
              </a:lnSpc>
              <a:tabLst>
                <a:tab pos="457200" algn="l"/>
                <a:tab pos="854075" algn="l"/>
                <a:tab pos="1373188" algn="l"/>
              </a:tabLst>
            </a:pP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a:lnSpc>
                <a:spcPct val="120000"/>
              </a:lnSpc>
              <a:tabLst>
                <a:tab pos="457200" algn="l"/>
                <a:tab pos="854075" algn="l"/>
                <a:tab pos="1373188" algn="l"/>
              </a:tabLst>
            </a:pPr>
            <a:r>
              <a:rPr lang="sr-Latn-RS" sz="2000" dirty="0" smtClean="0">
                <a:latin typeface="Times New Roman" pitchFamily="18" charset="0"/>
                <a:cs typeface="Times New Roman" pitchFamily="18" charset="0"/>
              </a:rPr>
              <a:t>Aplastic anemia</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sym typeface="Symbol" pitchFamily="18" charset="2"/>
              </a:rPr>
              <a:t></a:t>
            </a:r>
            <a:r>
              <a:rPr lang="sr-Latn-RS" sz="2000" dirty="0" smtClean="0">
                <a:latin typeface="Times New Roman" pitchFamily="18" charset="0"/>
                <a:cs typeface="Times New Roman" pitchFamily="18" charset="0"/>
                <a:sym typeface="Symbol" pitchFamily="18" charset="2"/>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AML</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a:lnSpc>
                <a:spcPct val="120000"/>
              </a:lnSpc>
              <a:tabLst>
                <a:tab pos="457200" algn="l"/>
                <a:tab pos="854075" algn="l"/>
                <a:tab pos="1373188" algn="l"/>
              </a:tabLst>
            </a:pPr>
            <a:endParaRPr lang="en-US" sz="2000" dirty="0">
              <a:latin typeface="Times New Roman" pitchFamily="18" charset="0"/>
              <a:cs typeface="Times New Roman" pitchFamily="18" charset="0"/>
            </a:endParaRPr>
          </a:p>
          <a:p>
            <a:pPr>
              <a:lnSpc>
                <a:spcPct val="120000"/>
              </a:lnSpc>
              <a:tabLst>
                <a:tab pos="457200" algn="l"/>
                <a:tab pos="854075" algn="l"/>
                <a:tab pos="1373188" algn="l"/>
              </a:tabLst>
            </a:pPr>
            <a:r>
              <a:rPr lang="sr-Latn-RS" sz="2000" dirty="0" smtClean="0">
                <a:latin typeface="Times New Roman" pitchFamily="18" charset="0"/>
                <a:cs typeface="Times New Roman" pitchFamily="18" charset="0"/>
              </a:rPr>
              <a:t>Paroxysmal nocturnal hemoglobinuria</a:t>
            </a:r>
            <a:r>
              <a:rPr lang="sr-Cyrl-C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vj\Desktop\img20.jpg"/>
          <p:cNvPicPr>
            <a:picLocks noGrp="1" noChangeAspect="1" noChangeArrowheads="1"/>
          </p:cNvPicPr>
          <p:nvPr>
            <p:ph idx="1"/>
          </p:nvPr>
        </p:nvPicPr>
        <p:blipFill>
          <a:blip r:embed="rId2" cstate="print"/>
          <a:srcRect/>
          <a:stretch>
            <a:fillRect/>
          </a:stretch>
        </p:blipFill>
        <p:spPr bwMode="auto">
          <a:xfrm>
            <a:off x="611560" y="548680"/>
            <a:ext cx="7992888" cy="561662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pPr eaLnBrk="1" hangingPunct="1"/>
            <a:r>
              <a:rPr lang="sr-Latn-RS" sz="3200" dirty="0" smtClean="0">
                <a:latin typeface="Times New Roman" pitchFamily="18" charset="0"/>
                <a:cs typeface="Times New Roman" pitchFamily="18" charset="0"/>
              </a:rPr>
              <a:t>Leukemia formation mechanism</a:t>
            </a:r>
            <a:endParaRPr lang="en-US" sz="3200" dirty="0" smtClean="0">
              <a:latin typeface="Times New Roman" pitchFamily="18" charset="0"/>
              <a:cs typeface="Times New Roman" pitchFamily="18" charset="0"/>
            </a:endParaRPr>
          </a:p>
        </p:txBody>
      </p:sp>
      <p:sp>
        <p:nvSpPr>
          <p:cNvPr id="6147" name="Content Placeholder 2"/>
          <p:cNvSpPr>
            <a:spLocks noGrp="1"/>
          </p:cNvSpPr>
          <p:nvPr>
            <p:ph idx="1"/>
          </p:nvPr>
        </p:nvSpPr>
        <p:spPr>
          <a:xfrm>
            <a:off x="457200" y="1600200"/>
            <a:ext cx="8458200" cy="4525963"/>
          </a:xfrm>
        </p:spPr>
        <p:txBody>
          <a:bodyPr>
            <a:normAutofit fontScale="92500" lnSpcReduction="10000"/>
          </a:bodyPr>
          <a:lstStyle/>
          <a:p>
            <a:pPr eaLnBrk="1" hangingPunct="1"/>
            <a:r>
              <a:rPr lang="sr-Latn-RS" sz="2000" b="1" dirty="0" smtClean="0">
                <a:latin typeface="Times New Roman" pitchFamily="18" charset="0"/>
                <a:cs typeface="Times New Roman" pitchFamily="18" charset="0"/>
              </a:rPr>
              <a:t>Leukemic cells</a:t>
            </a:r>
            <a:r>
              <a:rPr lang="sr-Cyrl-CS"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a:t>
            </a:r>
          </a:p>
          <a:p>
            <a:pPr eaLnBrk="1" hangingPunct="1"/>
            <a:r>
              <a:rPr lang="en-US" sz="2000" b="1" dirty="0" smtClean="0">
                <a:latin typeface="Times New Roman" pitchFamily="18" charset="0"/>
                <a:cs typeface="Times New Roman" pitchFamily="18" charset="0"/>
              </a:rPr>
              <a:t>D</a:t>
            </a:r>
            <a:r>
              <a:rPr lang="sr-Latn-RS" sz="2000" b="1" dirty="0" smtClean="0">
                <a:latin typeface="Times New Roman" pitchFamily="18" charset="0"/>
                <a:cs typeface="Times New Roman" pitchFamily="18" charset="0"/>
              </a:rPr>
              <a:t>o not mature</a:t>
            </a:r>
            <a:endParaRPr lang="sr-Cyrl-CS" sz="2000" b="1" dirty="0" smtClean="0">
              <a:latin typeface="Times New Roman" pitchFamily="18" charset="0"/>
              <a:cs typeface="Times New Roman" pitchFamily="18" charset="0"/>
            </a:endParaRPr>
          </a:p>
          <a:p>
            <a:pPr eaLnBrk="1" hangingPunct="1"/>
            <a:r>
              <a:rPr lang="en-US" sz="2000" b="1" dirty="0" smtClean="0">
                <a:latin typeface="Times New Roman" pitchFamily="18" charset="0"/>
                <a:cs typeface="Times New Roman" pitchFamily="18" charset="0"/>
              </a:rPr>
              <a:t>T</a:t>
            </a:r>
            <a:r>
              <a:rPr lang="sr-Latn-RS" sz="2000" b="1" dirty="0" smtClean="0">
                <a:latin typeface="Times New Roman" pitchFamily="18" charset="0"/>
                <a:cs typeface="Times New Roman" pitchFamily="18" charset="0"/>
              </a:rPr>
              <a:t>hey have a division disorder</a:t>
            </a:r>
            <a:endParaRPr lang="sr-Cyrl-CS" sz="2000" b="1" dirty="0" smtClean="0">
              <a:latin typeface="Times New Roman" pitchFamily="18" charset="0"/>
              <a:cs typeface="Times New Roman" pitchFamily="18" charset="0"/>
            </a:endParaRPr>
          </a:p>
          <a:p>
            <a:pPr eaLnBrk="1" hangingPunct="1"/>
            <a:r>
              <a:rPr lang="en-US" sz="2000" b="1" dirty="0" smtClean="0">
                <a:latin typeface="Times New Roman" pitchFamily="18" charset="0"/>
                <a:cs typeface="Times New Roman" pitchFamily="18" charset="0"/>
              </a:rPr>
              <a:t>T</a:t>
            </a:r>
            <a:r>
              <a:rPr lang="sr-Latn-RS" sz="2000" b="1" dirty="0" smtClean="0">
                <a:latin typeface="Times New Roman" pitchFamily="18" charset="0"/>
                <a:cs typeface="Times New Roman" pitchFamily="18" charset="0"/>
              </a:rPr>
              <a:t>hey live a long time</a:t>
            </a:r>
          </a:p>
          <a:p>
            <a:pPr eaLnBrk="1" hangingPunct="1"/>
            <a:r>
              <a:rPr lang="en-US" sz="2000" b="1" dirty="0" smtClean="0">
                <a:latin typeface="Times New Roman" pitchFamily="18" charset="0"/>
                <a:cs typeface="Times New Roman" pitchFamily="18" charset="0"/>
              </a:rPr>
              <a:t>T</a:t>
            </a:r>
            <a:r>
              <a:rPr lang="sr-Latn-RS" sz="2000" b="1" dirty="0" smtClean="0">
                <a:latin typeface="Times New Roman" pitchFamily="18" charset="0"/>
                <a:cs typeface="Times New Roman" pitchFamily="18" charset="0"/>
              </a:rPr>
              <a:t>heir number  increases rapidly</a:t>
            </a:r>
          </a:p>
          <a:p>
            <a:pPr eaLnBrk="1" hangingPunct="1"/>
            <a:r>
              <a:rPr lang="en-US" sz="2000" b="1" dirty="0" smtClean="0">
                <a:latin typeface="Times New Roman" pitchFamily="18" charset="0"/>
                <a:cs typeface="Times New Roman" pitchFamily="18" charset="0"/>
              </a:rPr>
              <a:t>T</a:t>
            </a:r>
            <a:r>
              <a:rPr lang="sr-Latn-RS" sz="2000" b="1" dirty="0" smtClean="0">
                <a:latin typeface="Times New Roman" pitchFamily="18" charset="0"/>
                <a:cs typeface="Times New Roman" pitchFamily="18" charset="0"/>
              </a:rPr>
              <a:t>hey do not perform their functions</a:t>
            </a:r>
            <a:endParaRPr lang="en-US" sz="2000" b="1" dirty="0" smtClean="0">
              <a:latin typeface="Times New Roman" pitchFamily="18" charset="0"/>
              <a:cs typeface="Times New Roman" pitchFamily="18" charset="0"/>
            </a:endParaRPr>
          </a:p>
          <a:p>
            <a:pPr eaLnBrk="1" hangingPunct="1"/>
            <a:r>
              <a:rPr lang="sr-Latn-RS" sz="2000" b="1" dirty="0" smtClean="0">
                <a:latin typeface="Times New Roman" pitchFamily="18" charset="0"/>
                <a:cs typeface="Times New Roman" pitchFamily="18" charset="0"/>
              </a:rPr>
              <a:t>They suppress the growth of hematopoietic cells</a:t>
            </a:r>
            <a:endParaRPr lang="en-US" sz="2000" b="1" dirty="0" smtClean="0">
              <a:latin typeface="Times New Roman" pitchFamily="18" charset="0"/>
              <a:cs typeface="Times New Roman" pitchFamily="18" charset="0"/>
            </a:endParaRPr>
          </a:p>
          <a:p>
            <a:pPr eaLnBrk="1" hangingPunct="1"/>
            <a:endParaRPr lang="en-US" dirty="0" smtClean="0"/>
          </a:p>
          <a:p>
            <a:pPr eaLnBrk="1" hangingPunct="1">
              <a:buFont typeface="Arial" pitchFamily="34" charset="0"/>
              <a:buNone/>
            </a:pPr>
            <a:r>
              <a:rPr lang="en-US" b="1" dirty="0" smtClean="0"/>
              <a:t>•</a:t>
            </a:r>
            <a:r>
              <a:rPr lang="sr-Cyrl-CS" b="1" dirty="0" smtClean="0"/>
              <a:t> </a:t>
            </a:r>
            <a:r>
              <a:rPr lang="sr-Latn-RS" sz="2200" b="1" dirty="0" smtClean="0">
                <a:latin typeface="Times New Roman" pitchFamily="18" charset="0"/>
                <a:cs typeface="Times New Roman" pitchFamily="18" charset="0"/>
              </a:rPr>
              <a:t>mechanical suppresion</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      Anemia</a:t>
            </a:r>
            <a:endParaRPr lang="en-US" sz="2200" b="1" dirty="0" smtClean="0">
              <a:latin typeface="Times New Roman" pitchFamily="18" charset="0"/>
              <a:cs typeface="Times New Roman" pitchFamily="18" charset="0"/>
            </a:endParaRPr>
          </a:p>
          <a:p>
            <a:pPr eaLnBrk="1" hangingPunct="1">
              <a:buFont typeface="Arial" pitchFamily="34" charset="0"/>
              <a:buNone/>
            </a:pPr>
            <a:r>
              <a:rPr lang="en-US" sz="2200" b="1" dirty="0" smtClean="0">
                <a:latin typeface="Times New Roman" pitchFamily="18" charset="0"/>
                <a:cs typeface="Times New Roman" pitchFamily="18" charset="0"/>
              </a:rPr>
              <a:t>•</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inhibition by humoral factors</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L</a:t>
            </a:r>
            <a:r>
              <a:rPr lang="sr-Latn-RS" sz="2200" b="1" dirty="0" smtClean="0">
                <a:latin typeface="Times New Roman" pitchFamily="18" charset="0"/>
                <a:cs typeface="Times New Roman" pitchFamily="18" charset="0"/>
              </a:rPr>
              <a:t>eukopenia</a:t>
            </a:r>
            <a:endParaRPr lang="sr-Cyrl-CS" sz="2200" b="1" dirty="0" smtClean="0">
              <a:latin typeface="Times New Roman" pitchFamily="18" charset="0"/>
              <a:cs typeface="Times New Roman" pitchFamily="18" charset="0"/>
            </a:endParaRPr>
          </a:p>
          <a:p>
            <a:pPr>
              <a:buNone/>
            </a:pPr>
            <a:r>
              <a:rPr lang="en-US" sz="2200" b="1" dirty="0" smtClean="0">
                <a:latin typeface="Times New Roman" pitchFamily="18" charset="0"/>
                <a:cs typeface="Times New Roman" pitchFamily="18" charset="0"/>
              </a:rPr>
              <a:t>•</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inhibition of formation</a:t>
            </a:r>
            <a:r>
              <a:rPr lang="sr-Cyrl-CS" sz="2200" b="1" dirty="0" smtClean="0">
                <a:latin typeface="Times New Roman" pitchFamily="18" charset="0"/>
                <a:cs typeface="Times New Roman" pitchFamily="18" charset="0"/>
              </a:rPr>
              <a:t> </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                                            </a:t>
            </a:r>
            <a:r>
              <a:rPr lang="sr-Cyrl-CS" sz="2200" b="1" dirty="0" smtClean="0">
                <a:latin typeface="Times New Roman" pitchFamily="18" charset="0"/>
                <a:cs typeface="Times New Roman" pitchFamily="18" charset="0"/>
              </a:rPr>
              <a:t>Т</a:t>
            </a:r>
            <a:r>
              <a:rPr lang="sr-Latn-RS" sz="2200" b="1" dirty="0" smtClean="0">
                <a:latin typeface="Times New Roman" pitchFamily="18" charset="0"/>
                <a:cs typeface="Times New Roman" pitchFamily="18" charset="0"/>
              </a:rPr>
              <a:t>hrombocytopenia</a:t>
            </a:r>
            <a:endParaRPr lang="en-US" sz="2200" b="1" dirty="0" smtClean="0">
              <a:latin typeface="Times New Roman" pitchFamily="18" charset="0"/>
              <a:cs typeface="Times New Roman" pitchFamily="18" charset="0"/>
            </a:endParaRPr>
          </a:p>
          <a:p>
            <a:pPr eaLnBrk="1" hangingPunct="1">
              <a:buFont typeface="Arial" pitchFamily="34" charset="0"/>
              <a:buNone/>
            </a:pPr>
            <a:r>
              <a:rPr lang="sr-Cyrl-CS"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a:t>
            </a:r>
            <a:r>
              <a:rPr lang="sr-Cyrl-CS" sz="2200" b="1" dirty="0" smtClean="0">
                <a:latin typeface="Times New Roman" pitchFamily="18" charset="0"/>
                <a:cs typeface="Times New Roman" pitchFamily="18" charset="0"/>
              </a:rPr>
              <a:t> </a:t>
            </a:r>
            <a:r>
              <a:rPr lang="sr-Latn-RS" sz="2200" b="1" dirty="0" smtClean="0">
                <a:latin typeface="Times New Roman" pitchFamily="18" charset="0"/>
                <a:cs typeface="Times New Roman" pitchFamily="18" charset="0"/>
              </a:rPr>
              <a:t>disruption of cytokines in the stroma</a:t>
            </a:r>
            <a:endParaRPr lang="sr-Cyrl-CS" sz="2200" b="1" dirty="0" smtClean="0">
              <a:latin typeface="Times New Roman" pitchFamily="18" charset="0"/>
              <a:cs typeface="Times New Roman" pitchFamily="18" charset="0"/>
            </a:endParaRPr>
          </a:p>
          <a:p>
            <a:pPr eaLnBrk="1" hangingPunct="1"/>
            <a:endParaRPr lang="en-US" dirty="0" smtClean="0"/>
          </a:p>
        </p:txBody>
      </p:sp>
      <p:sp>
        <p:nvSpPr>
          <p:cNvPr id="4" name="AutoShape 11"/>
          <p:cNvSpPr>
            <a:spLocks noChangeArrowheads="1"/>
          </p:cNvSpPr>
          <p:nvPr/>
        </p:nvSpPr>
        <p:spPr bwMode="auto">
          <a:xfrm>
            <a:off x="5638800" y="4191000"/>
            <a:ext cx="1143000" cy="431800"/>
          </a:xfrm>
          <a:prstGeom prst="downArrow">
            <a:avLst>
              <a:gd name="adj1" fmla="val 50000"/>
              <a:gd name="adj2" fmla="val 25000"/>
            </a:avLst>
          </a:prstGeom>
          <a:solidFill>
            <a:srgbClr val="00FFFF"/>
          </a:solidFill>
          <a:ln w="28575">
            <a:solidFill>
              <a:schemeClr val="bg1"/>
            </a:solidFill>
            <a:miter lim="800000"/>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sr-Latn-CS">
              <a:latin typeface="+mn-lt"/>
            </a:endParaRPr>
          </a:p>
        </p:txBody>
      </p:sp>
      <p:sp>
        <p:nvSpPr>
          <p:cNvPr id="5" name="AutoShape 11"/>
          <p:cNvSpPr>
            <a:spLocks noChangeArrowheads="1"/>
          </p:cNvSpPr>
          <p:nvPr/>
        </p:nvSpPr>
        <p:spPr bwMode="auto">
          <a:xfrm>
            <a:off x="1143000" y="4114800"/>
            <a:ext cx="1143000" cy="381000"/>
          </a:xfrm>
          <a:prstGeom prst="downArrow">
            <a:avLst>
              <a:gd name="adj1" fmla="val 50000"/>
              <a:gd name="adj2" fmla="val 25000"/>
            </a:avLst>
          </a:prstGeom>
          <a:solidFill>
            <a:srgbClr val="00FFFF"/>
          </a:solidFill>
          <a:ln w="28575">
            <a:solidFill>
              <a:schemeClr val="bg1"/>
            </a:solidFill>
            <a:miter lim="800000"/>
            <a:headEnd/>
            <a:tailEnd/>
          </a:ln>
          <a:effectLst>
            <a:outerShdw dist="35921" dir="2700000" algn="ctr" rotWithShape="0">
              <a:schemeClr val="tx1"/>
            </a:outerShdw>
          </a:effectLst>
        </p:spPr>
        <p:txBody>
          <a:bodyPr wrap="none" anchor="ctr"/>
          <a:lstStyle/>
          <a:p>
            <a:pPr fontAlgn="auto">
              <a:spcBef>
                <a:spcPts val="0"/>
              </a:spcBef>
              <a:spcAft>
                <a:spcPts val="0"/>
              </a:spcAft>
              <a:defRPr/>
            </a:pPr>
            <a:endParaRPr lang="sr-Latn-CS">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4282" y="5072074"/>
            <a:ext cx="3009900" cy="331501"/>
          </a:xfrm>
          <a:prstGeom prst="rect">
            <a:avLst/>
          </a:prstGeom>
          <a:solidFill>
            <a:srgbClr val="D9D9D9"/>
          </a:solidFill>
          <a:ln w="19050">
            <a:solidFill>
              <a:srgbClr val="000000"/>
            </a:solidFill>
          </a:ln>
        </p:spPr>
        <p:txBody>
          <a:bodyPr vert="horz" wrap="square" lIns="0" tIns="23495" rIns="0" bIns="0" rtlCol="0">
            <a:spAutoFit/>
          </a:bodyPr>
          <a:lstStyle/>
          <a:p>
            <a:pPr algn="ctr">
              <a:lnSpc>
                <a:spcPct val="100000"/>
              </a:lnSpc>
              <a:spcBef>
                <a:spcPts val="185"/>
              </a:spcBef>
            </a:pPr>
            <a:r>
              <a:rPr lang="sr-Latn-RS" sz="2000" spc="-10" dirty="0" smtClean="0">
                <a:latin typeface="Times New Roman"/>
                <a:cs typeface="Times New Roman"/>
              </a:rPr>
              <a:t>Block in differentiation</a:t>
            </a:r>
            <a:endParaRPr sz="2000">
              <a:latin typeface="Times New Roman"/>
              <a:cs typeface="Times New Roman"/>
            </a:endParaRPr>
          </a:p>
        </p:txBody>
      </p:sp>
      <p:sp>
        <p:nvSpPr>
          <p:cNvPr id="3" name="object 3"/>
          <p:cNvSpPr/>
          <p:nvPr/>
        </p:nvSpPr>
        <p:spPr>
          <a:xfrm>
            <a:off x="3617976" y="4800600"/>
            <a:ext cx="2851150" cy="1078230"/>
          </a:xfrm>
          <a:custGeom>
            <a:avLst/>
            <a:gdLst/>
            <a:ahLst/>
            <a:cxnLst/>
            <a:rect l="l" t="t" r="r" b="b"/>
            <a:pathLst>
              <a:path w="2851150" h="1078229">
                <a:moveTo>
                  <a:pt x="0" y="1077912"/>
                </a:moveTo>
                <a:lnTo>
                  <a:pt x="2851150" y="1077912"/>
                </a:lnTo>
                <a:lnTo>
                  <a:pt x="2851150" y="0"/>
                </a:lnTo>
                <a:lnTo>
                  <a:pt x="0" y="0"/>
                </a:lnTo>
                <a:lnTo>
                  <a:pt x="0" y="1077912"/>
                </a:lnTo>
                <a:close/>
              </a:path>
            </a:pathLst>
          </a:custGeom>
          <a:solidFill>
            <a:srgbClr val="DDD9C3"/>
          </a:solidFill>
        </p:spPr>
        <p:txBody>
          <a:bodyPr wrap="square" lIns="0" tIns="0" rIns="0" bIns="0" rtlCol="0"/>
          <a:lstStyle/>
          <a:p>
            <a:endParaRPr/>
          </a:p>
        </p:txBody>
      </p:sp>
      <p:sp>
        <p:nvSpPr>
          <p:cNvPr id="4" name="object 4"/>
          <p:cNvSpPr txBox="1"/>
          <p:nvPr/>
        </p:nvSpPr>
        <p:spPr>
          <a:xfrm>
            <a:off x="3571868" y="5072074"/>
            <a:ext cx="2851150" cy="331501"/>
          </a:xfrm>
          <a:prstGeom prst="rect">
            <a:avLst/>
          </a:prstGeom>
          <a:ln w="19050">
            <a:solidFill>
              <a:srgbClr val="000000"/>
            </a:solidFill>
          </a:ln>
        </p:spPr>
        <p:txBody>
          <a:bodyPr vert="horz" wrap="square" lIns="0" tIns="23495" rIns="0" bIns="0" rtlCol="0">
            <a:spAutoFit/>
          </a:bodyPr>
          <a:lstStyle/>
          <a:p>
            <a:pPr algn="ctr">
              <a:lnSpc>
                <a:spcPct val="100000"/>
              </a:lnSpc>
              <a:spcBef>
                <a:spcPts val="185"/>
              </a:spcBef>
            </a:pPr>
            <a:r>
              <a:rPr lang="sr-Latn-RS" sz="2000" spc="-15" dirty="0" smtClean="0">
                <a:latin typeface="Times New Roman"/>
                <a:cs typeface="Times New Roman"/>
              </a:rPr>
              <a:t>Stimulation of proliferation</a:t>
            </a:r>
            <a:endParaRPr sz="2000">
              <a:latin typeface="Times New Roman"/>
              <a:cs typeface="Times New Roman"/>
            </a:endParaRPr>
          </a:p>
        </p:txBody>
      </p:sp>
      <p:sp>
        <p:nvSpPr>
          <p:cNvPr id="6" name="object 6"/>
          <p:cNvSpPr txBox="1"/>
          <p:nvPr/>
        </p:nvSpPr>
        <p:spPr>
          <a:xfrm>
            <a:off x="7148195" y="5072074"/>
            <a:ext cx="1995805" cy="336631"/>
          </a:xfrm>
          <a:prstGeom prst="rect">
            <a:avLst/>
          </a:prstGeom>
          <a:ln w="9525">
            <a:solidFill>
              <a:srgbClr val="7E7E7E"/>
            </a:solidFill>
          </a:ln>
        </p:spPr>
        <p:txBody>
          <a:bodyPr vert="horz" wrap="square" lIns="0" tIns="28575" rIns="0" bIns="0" rtlCol="0">
            <a:spAutoFit/>
          </a:bodyPr>
          <a:lstStyle/>
          <a:p>
            <a:pPr marL="86995">
              <a:lnSpc>
                <a:spcPct val="100000"/>
              </a:lnSpc>
              <a:spcBef>
                <a:spcPts val="225"/>
              </a:spcBef>
            </a:pPr>
            <a:r>
              <a:rPr lang="sr-Cyrl-RS" sz="2000" spc="-5" dirty="0" smtClean="0">
                <a:latin typeface="Times New Roman"/>
                <a:cs typeface="Times New Roman"/>
              </a:rPr>
              <a:t>А</a:t>
            </a:r>
            <a:r>
              <a:rPr lang="sr-Latn-RS" sz="2000" spc="-5" dirty="0" smtClean="0">
                <a:latin typeface="Times New Roman"/>
                <a:cs typeface="Times New Roman"/>
              </a:rPr>
              <a:t>cute leukemia</a:t>
            </a:r>
            <a:endParaRPr sz="2000">
              <a:latin typeface="Times New Roman"/>
              <a:cs typeface="Times New Roman"/>
            </a:endParaRPr>
          </a:p>
        </p:txBody>
      </p:sp>
      <p:sp>
        <p:nvSpPr>
          <p:cNvPr id="7" name="object 7"/>
          <p:cNvSpPr txBox="1"/>
          <p:nvPr/>
        </p:nvSpPr>
        <p:spPr>
          <a:xfrm>
            <a:off x="3210305" y="4982717"/>
            <a:ext cx="311785" cy="620395"/>
          </a:xfrm>
          <a:prstGeom prst="rect">
            <a:avLst/>
          </a:prstGeom>
        </p:spPr>
        <p:txBody>
          <a:bodyPr vert="horz" wrap="square" lIns="0" tIns="0" rIns="0" bIns="0" rtlCol="0">
            <a:spAutoFit/>
          </a:bodyPr>
          <a:lstStyle/>
          <a:p>
            <a:pPr marL="12700">
              <a:lnSpc>
                <a:spcPct val="100000"/>
              </a:lnSpc>
            </a:pPr>
            <a:r>
              <a:rPr sz="4000" spc="-5" dirty="0">
                <a:latin typeface="Times New Roman"/>
                <a:cs typeface="Times New Roman"/>
              </a:rPr>
              <a:t>+</a:t>
            </a:r>
            <a:endParaRPr sz="4000">
              <a:latin typeface="Times New Roman"/>
              <a:cs typeface="Times New Roman"/>
            </a:endParaRPr>
          </a:p>
        </p:txBody>
      </p:sp>
      <p:sp>
        <p:nvSpPr>
          <p:cNvPr id="8" name="object 8"/>
          <p:cNvSpPr/>
          <p:nvPr/>
        </p:nvSpPr>
        <p:spPr>
          <a:xfrm>
            <a:off x="6446773" y="5246623"/>
            <a:ext cx="565150" cy="114300"/>
          </a:xfrm>
          <a:custGeom>
            <a:avLst/>
            <a:gdLst/>
            <a:ahLst/>
            <a:cxnLst/>
            <a:rect l="l" t="t" r="r" b="b"/>
            <a:pathLst>
              <a:path w="565150" h="114300">
                <a:moveTo>
                  <a:pt x="374650" y="0"/>
                </a:moveTo>
                <a:lnTo>
                  <a:pt x="374650" y="114300"/>
                </a:lnTo>
                <a:lnTo>
                  <a:pt x="501650" y="76200"/>
                </a:lnTo>
                <a:lnTo>
                  <a:pt x="393700" y="76200"/>
                </a:lnTo>
                <a:lnTo>
                  <a:pt x="393700" y="38100"/>
                </a:lnTo>
                <a:lnTo>
                  <a:pt x="501650" y="38100"/>
                </a:lnTo>
                <a:lnTo>
                  <a:pt x="374650" y="0"/>
                </a:lnTo>
                <a:close/>
              </a:path>
              <a:path w="565150" h="114300">
                <a:moveTo>
                  <a:pt x="374650" y="38100"/>
                </a:moveTo>
                <a:lnTo>
                  <a:pt x="0" y="38100"/>
                </a:lnTo>
                <a:lnTo>
                  <a:pt x="0" y="76200"/>
                </a:lnTo>
                <a:lnTo>
                  <a:pt x="374650" y="76200"/>
                </a:lnTo>
                <a:lnTo>
                  <a:pt x="374650" y="38100"/>
                </a:lnTo>
                <a:close/>
              </a:path>
              <a:path w="565150" h="114300">
                <a:moveTo>
                  <a:pt x="501650" y="38100"/>
                </a:moveTo>
                <a:lnTo>
                  <a:pt x="393700" y="38100"/>
                </a:lnTo>
                <a:lnTo>
                  <a:pt x="393700" y="76200"/>
                </a:lnTo>
                <a:lnTo>
                  <a:pt x="501650" y="76200"/>
                </a:lnTo>
                <a:lnTo>
                  <a:pt x="565150" y="57150"/>
                </a:lnTo>
                <a:lnTo>
                  <a:pt x="501650" y="38100"/>
                </a:lnTo>
                <a:close/>
              </a:path>
            </a:pathLst>
          </a:custGeom>
          <a:solidFill>
            <a:srgbClr val="000000"/>
          </a:solidFill>
        </p:spPr>
        <p:txBody>
          <a:bodyPr wrap="square" lIns="0" tIns="0" rIns="0" bIns="0" rtlCol="0"/>
          <a:lstStyle/>
          <a:p>
            <a:endParaRPr/>
          </a:p>
        </p:txBody>
      </p:sp>
      <p:sp>
        <p:nvSpPr>
          <p:cNvPr id="9" name="object 9"/>
          <p:cNvSpPr/>
          <p:nvPr/>
        </p:nvSpPr>
        <p:spPr>
          <a:xfrm>
            <a:off x="1857356" y="2786058"/>
            <a:ext cx="114300" cy="1545590"/>
          </a:xfrm>
          <a:custGeom>
            <a:avLst/>
            <a:gdLst/>
            <a:ahLst/>
            <a:cxnLst/>
            <a:rect l="l" t="t" r="r" b="b"/>
            <a:pathLst>
              <a:path w="114300" h="1545589">
                <a:moveTo>
                  <a:pt x="38157" y="1431288"/>
                </a:moveTo>
                <a:lnTo>
                  <a:pt x="0" y="1432179"/>
                </a:lnTo>
                <a:lnTo>
                  <a:pt x="59943" y="1545082"/>
                </a:lnTo>
                <a:lnTo>
                  <a:pt x="104503" y="1450340"/>
                </a:lnTo>
                <a:lnTo>
                  <a:pt x="38607" y="1450340"/>
                </a:lnTo>
                <a:lnTo>
                  <a:pt x="38157" y="1431288"/>
                </a:lnTo>
                <a:close/>
              </a:path>
              <a:path w="114300" h="1545589">
                <a:moveTo>
                  <a:pt x="76257" y="1430399"/>
                </a:moveTo>
                <a:lnTo>
                  <a:pt x="38157" y="1431288"/>
                </a:lnTo>
                <a:lnTo>
                  <a:pt x="38607" y="1450340"/>
                </a:lnTo>
                <a:lnTo>
                  <a:pt x="76707" y="1449451"/>
                </a:lnTo>
                <a:lnTo>
                  <a:pt x="76257" y="1430399"/>
                </a:lnTo>
                <a:close/>
              </a:path>
              <a:path w="114300" h="1545589">
                <a:moveTo>
                  <a:pt x="114300" y="1429512"/>
                </a:moveTo>
                <a:lnTo>
                  <a:pt x="76257" y="1430399"/>
                </a:lnTo>
                <a:lnTo>
                  <a:pt x="76707" y="1449451"/>
                </a:lnTo>
                <a:lnTo>
                  <a:pt x="38607" y="1450340"/>
                </a:lnTo>
                <a:lnTo>
                  <a:pt x="104503" y="1450340"/>
                </a:lnTo>
                <a:lnTo>
                  <a:pt x="114300" y="1429512"/>
                </a:lnTo>
                <a:close/>
              </a:path>
              <a:path w="114300" h="1545589">
                <a:moveTo>
                  <a:pt x="42418" y="0"/>
                </a:moveTo>
                <a:lnTo>
                  <a:pt x="4318" y="1016"/>
                </a:lnTo>
                <a:lnTo>
                  <a:pt x="38157" y="1431288"/>
                </a:lnTo>
                <a:lnTo>
                  <a:pt x="76257" y="1430399"/>
                </a:lnTo>
                <a:lnTo>
                  <a:pt x="42418" y="0"/>
                </a:lnTo>
                <a:close/>
              </a:path>
            </a:pathLst>
          </a:custGeom>
          <a:solidFill>
            <a:srgbClr val="000000"/>
          </a:solidFill>
        </p:spPr>
        <p:txBody>
          <a:bodyPr wrap="square" lIns="0" tIns="0" rIns="0" bIns="0" rtlCol="0"/>
          <a:lstStyle/>
          <a:p>
            <a:endParaRPr/>
          </a:p>
        </p:txBody>
      </p:sp>
      <p:sp>
        <p:nvSpPr>
          <p:cNvPr id="10" name="object 10"/>
          <p:cNvSpPr/>
          <p:nvPr/>
        </p:nvSpPr>
        <p:spPr>
          <a:xfrm>
            <a:off x="5276850" y="2286000"/>
            <a:ext cx="114300" cy="2590800"/>
          </a:xfrm>
          <a:custGeom>
            <a:avLst/>
            <a:gdLst/>
            <a:ahLst/>
            <a:cxnLst/>
            <a:rect l="l" t="t" r="r" b="b"/>
            <a:pathLst>
              <a:path w="114300" h="2590800">
                <a:moveTo>
                  <a:pt x="38100" y="2476500"/>
                </a:moveTo>
                <a:lnTo>
                  <a:pt x="0" y="2476500"/>
                </a:lnTo>
                <a:lnTo>
                  <a:pt x="57150" y="2590800"/>
                </a:lnTo>
                <a:lnTo>
                  <a:pt x="104775" y="2495550"/>
                </a:lnTo>
                <a:lnTo>
                  <a:pt x="38100" y="2495550"/>
                </a:lnTo>
                <a:lnTo>
                  <a:pt x="38100" y="2476500"/>
                </a:lnTo>
                <a:close/>
              </a:path>
              <a:path w="114300" h="2590800">
                <a:moveTo>
                  <a:pt x="76200" y="0"/>
                </a:moveTo>
                <a:lnTo>
                  <a:pt x="38100" y="0"/>
                </a:lnTo>
                <a:lnTo>
                  <a:pt x="38100" y="2495550"/>
                </a:lnTo>
                <a:lnTo>
                  <a:pt x="76200" y="2495550"/>
                </a:lnTo>
                <a:lnTo>
                  <a:pt x="76200" y="0"/>
                </a:lnTo>
                <a:close/>
              </a:path>
              <a:path w="114300" h="2590800">
                <a:moveTo>
                  <a:pt x="114300" y="2476500"/>
                </a:moveTo>
                <a:lnTo>
                  <a:pt x="76200" y="2476500"/>
                </a:lnTo>
                <a:lnTo>
                  <a:pt x="76200" y="2495550"/>
                </a:lnTo>
                <a:lnTo>
                  <a:pt x="104775" y="2495550"/>
                </a:lnTo>
                <a:lnTo>
                  <a:pt x="114300" y="2476500"/>
                </a:lnTo>
                <a:close/>
              </a:path>
            </a:pathLst>
          </a:custGeom>
          <a:solidFill>
            <a:srgbClr val="000000"/>
          </a:solidFill>
        </p:spPr>
        <p:txBody>
          <a:bodyPr wrap="square" lIns="0" tIns="0" rIns="0" bIns="0" rtlCol="0"/>
          <a:lstStyle/>
          <a:p>
            <a:endParaRPr/>
          </a:p>
        </p:txBody>
      </p:sp>
      <p:sp>
        <p:nvSpPr>
          <p:cNvPr id="11" name="object 11"/>
          <p:cNvSpPr txBox="1"/>
          <p:nvPr/>
        </p:nvSpPr>
        <p:spPr>
          <a:xfrm>
            <a:off x="4038600" y="1857364"/>
            <a:ext cx="4567555" cy="336631"/>
          </a:xfrm>
          <a:prstGeom prst="rect">
            <a:avLst/>
          </a:prstGeom>
          <a:solidFill>
            <a:srgbClr val="DDD9C3"/>
          </a:solidFill>
          <a:ln w="9525">
            <a:solidFill>
              <a:srgbClr val="7E7E7E"/>
            </a:solidFill>
          </a:ln>
        </p:spPr>
        <p:txBody>
          <a:bodyPr vert="horz" wrap="square" lIns="0" tIns="28575" rIns="0" bIns="0" rtlCol="0">
            <a:spAutoFit/>
          </a:bodyPr>
          <a:lstStyle/>
          <a:p>
            <a:pPr marL="86995">
              <a:lnSpc>
                <a:spcPct val="100000"/>
              </a:lnSpc>
              <a:spcBef>
                <a:spcPts val="225"/>
              </a:spcBef>
            </a:pPr>
            <a:r>
              <a:rPr lang="sr-Latn-RS" sz="2000" spc="-10" dirty="0" smtClean="0">
                <a:latin typeface="Times New Roman"/>
                <a:cs typeface="Times New Roman"/>
              </a:rPr>
              <a:t>Tyrosine kinase mutation</a:t>
            </a:r>
            <a:endParaRPr sz="2000">
              <a:latin typeface="Times New Roman"/>
              <a:cs typeface="Times New Roman"/>
            </a:endParaRPr>
          </a:p>
        </p:txBody>
      </p:sp>
      <p:sp>
        <p:nvSpPr>
          <p:cNvPr id="12" name="object 12"/>
          <p:cNvSpPr txBox="1"/>
          <p:nvPr/>
        </p:nvSpPr>
        <p:spPr>
          <a:xfrm>
            <a:off x="381000" y="1785926"/>
            <a:ext cx="3249930" cy="954107"/>
          </a:xfrm>
          <a:prstGeom prst="rect">
            <a:avLst/>
          </a:prstGeom>
          <a:solidFill>
            <a:srgbClr val="D9D9D9"/>
          </a:solidFill>
          <a:ln w="9525">
            <a:solidFill>
              <a:srgbClr val="7E7E7E"/>
            </a:solidFill>
          </a:ln>
        </p:spPr>
        <p:txBody>
          <a:bodyPr vert="horz" wrap="square" lIns="0" tIns="30480" rIns="0" bIns="0" rtlCol="0">
            <a:spAutoFit/>
          </a:bodyPr>
          <a:lstStyle/>
          <a:p>
            <a:pPr marL="86360" marR="815975">
              <a:lnSpc>
                <a:spcPct val="100000"/>
              </a:lnSpc>
              <a:spcBef>
                <a:spcPts val="240"/>
              </a:spcBef>
            </a:pPr>
            <a:r>
              <a:rPr lang="sr-Latn-RS" sz="2000" dirty="0" smtClean="0">
                <a:latin typeface="Times New Roman"/>
                <a:cs typeface="Times New Roman"/>
              </a:rPr>
              <a:t>Loss of transcription factors for leukocyte differentiation</a:t>
            </a:r>
            <a:endParaRPr sz="2000">
              <a:latin typeface="Times New Roman"/>
              <a:cs typeface="Times New Roman"/>
            </a:endParaRPr>
          </a:p>
        </p:txBody>
      </p:sp>
      <p:sp>
        <p:nvSpPr>
          <p:cNvPr id="13" name="object 13"/>
          <p:cNvSpPr txBox="1">
            <a:spLocks noGrp="1"/>
          </p:cNvSpPr>
          <p:nvPr>
            <p:ph type="title"/>
          </p:nvPr>
        </p:nvSpPr>
        <p:spPr>
          <a:xfrm>
            <a:off x="457200" y="274638"/>
            <a:ext cx="8229600" cy="984244"/>
          </a:xfrm>
          <a:prstGeom prst="rect">
            <a:avLst/>
          </a:prstGeom>
        </p:spPr>
        <p:txBody>
          <a:bodyPr vert="horz" wrap="square" lIns="0" tIns="304165" rIns="0" bIns="0" rtlCol="0">
            <a:spAutoFit/>
          </a:bodyPr>
          <a:lstStyle/>
          <a:p>
            <a:pPr marL="159385">
              <a:lnSpc>
                <a:spcPct val="100000"/>
              </a:lnSpc>
            </a:pPr>
            <a:r>
              <a:rPr spc="-35" dirty="0"/>
              <a:t>“</a:t>
            </a:r>
            <a:r>
              <a:rPr sz="3200" spc="-35" dirty="0">
                <a:latin typeface="Times New Roman" pitchFamily="18" charset="0"/>
                <a:cs typeface="Times New Roman" pitchFamily="18" charset="0"/>
              </a:rPr>
              <a:t>Two-hit</a:t>
            </a:r>
            <a:r>
              <a:rPr sz="3200" spc="-35">
                <a:latin typeface="Times New Roman" pitchFamily="18" charset="0"/>
                <a:cs typeface="Times New Roman" pitchFamily="18" charset="0"/>
              </a:rPr>
              <a:t>” </a:t>
            </a:r>
            <a:r>
              <a:rPr lang="sr-Latn-RS" sz="3200" spc="-25" dirty="0" smtClean="0">
                <a:latin typeface="Times New Roman" pitchFamily="18" charset="0"/>
                <a:cs typeface="Times New Roman" pitchFamily="18" charset="0"/>
              </a:rPr>
              <a:t>model of leukemogenesis</a:t>
            </a:r>
            <a:endParaRPr sz="3200" spc="-2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57290" y="428604"/>
            <a:ext cx="6429420" cy="799578"/>
          </a:xfrm>
          <a:prstGeom prst="rect">
            <a:avLst/>
          </a:prstGeom>
        </p:spPr>
        <p:txBody>
          <a:bodyPr vert="horz" wrap="square" lIns="0" tIns="304165" rIns="0" bIns="0" rtlCol="0">
            <a:spAutoFit/>
          </a:bodyPr>
          <a:lstStyle/>
          <a:p>
            <a:pPr marL="1912620">
              <a:lnSpc>
                <a:spcPct val="100000"/>
              </a:lnSpc>
            </a:pPr>
            <a:r>
              <a:rPr sz="3200" spc="-10" smtClean="0">
                <a:latin typeface="Times New Roman" pitchFamily="18" charset="0"/>
                <a:cs typeface="Times New Roman" pitchFamily="18" charset="0"/>
              </a:rPr>
              <a:t>А</a:t>
            </a:r>
            <a:r>
              <a:rPr lang="sr-Latn-RS" sz="3200" spc="-10" dirty="0" smtClean="0">
                <a:latin typeface="Times New Roman" pitchFamily="18" charset="0"/>
                <a:cs typeface="Times New Roman" pitchFamily="18" charset="0"/>
              </a:rPr>
              <a:t>cute leukemia</a:t>
            </a:r>
            <a:endParaRPr sz="3200" spc="-25" dirty="0">
              <a:latin typeface="Times New Roman" pitchFamily="18" charset="0"/>
              <a:cs typeface="Times New Roman" pitchFamily="18" charset="0"/>
            </a:endParaRPr>
          </a:p>
        </p:txBody>
      </p:sp>
      <p:sp>
        <p:nvSpPr>
          <p:cNvPr id="3" name="object 3"/>
          <p:cNvSpPr txBox="1"/>
          <p:nvPr/>
        </p:nvSpPr>
        <p:spPr>
          <a:xfrm>
            <a:off x="535940" y="1632965"/>
            <a:ext cx="6061075" cy="1826141"/>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endParaRPr lang="sr-Latn-RS" sz="3200" spc="-5" dirty="0" smtClean="0">
              <a:latin typeface="Times New Roman"/>
              <a:cs typeface="Times New Roman"/>
            </a:endParaRPr>
          </a:p>
          <a:p>
            <a:pPr marL="355600" indent="-342900">
              <a:lnSpc>
                <a:spcPct val="100000"/>
              </a:lnSpc>
              <a:buFont typeface="Arial"/>
              <a:buChar char="•"/>
              <a:tabLst>
                <a:tab pos="354965" algn="l"/>
                <a:tab pos="355600" algn="l"/>
              </a:tabLst>
            </a:pPr>
            <a:endParaRPr lang="sr-Latn-RS" sz="2000" spc="-5" dirty="0" smtClean="0">
              <a:latin typeface="Times New Roman" pitchFamily="18" charset="0"/>
              <a:cs typeface="Times New Roman" pitchFamily="18" charset="0"/>
            </a:endParaRPr>
          </a:p>
          <a:p>
            <a:pPr marL="355600" indent="-342900">
              <a:lnSpc>
                <a:spcPct val="100000"/>
              </a:lnSpc>
              <a:buFont typeface="Arial"/>
              <a:buChar char="•"/>
              <a:tabLst>
                <a:tab pos="354965" algn="l"/>
                <a:tab pos="355600" algn="l"/>
              </a:tabLst>
            </a:pPr>
            <a:r>
              <a:rPr sz="2000" spc="-5" smtClean="0">
                <a:latin typeface="Times New Roman" pitchFamily="18" charset="0"/>
                <a:cs typeface="Times New Roman" pitchFamily="18" charset="0"/>
              </a:rPr>
              <a:t>А</a:t>
            </a:r>
            <a:r>
              <a:rPr lang="sr-Latn-RS" sz="2000" spc="-5" dirty="0" smtClean="0">
                <a:latin typeface="Times New Roman" pitchFamily="18" charset="0"/>
                <a:cs typeface="Times New Roman" pitchFamily="18" charset="0"/>
              </a:rPr>
              <a:t>cute myeloblastic </a:t>
            </a:r>
            <a:r>
              <a:rPr lang="sr-Latn-RS" sz="2000" spc="-5" dirty="0" smtClean="0">
                <a:latin typeface="Times New Roman" pitchFamily="18" charset="0"/>
                <a:cs typeface="Times New Roman" pitchFamily="18" charset="0"/>
              </a:rPr>
              <a:t>leukemia</a:t>
            </a:r>
          </a:p>
          <a:p>
            <a:pPr marL="355600" indent="-342900">
              <a:lnSpc>
                <a:spcPct val="100000"/>
              </a:lnSpc>
              <a:buFont typeface="Arial"/>
              <a:buChar char="•"/>
              <a:tabLst>
                <a:tab pos="354965" algn="l"/>
                <a:tab pos="355600" algn="l"/>
              </a:tabLst>
            </a:pPr>
            <a:endParaRPr sz="2000">
              <a:latin typeface="Times New Roman" pitchFamily="18" charset="0"/>
              <a:cs typeface="Times New Roman" pitchFamily="18" charset="0"/>
            </a:endParaRPr>
          </a:p>
          <a:p>
            <a:pPr marL="355600" indent="-342900">
              <a:lnSpc>
                <a:spcPct val="100000"/>
              </a:lnSpc>
              <a:spcBef>
                <a:spcPts val="770"/>
              </a:spcBef>
              <a:buFont typeface="Arial"/>
              <a:buChar char="•"/>
              <a:tabLst>
                <a:tab pos="354965" algn="l"/>
                <a:tab pos="355600" algn="l"/>
              </a:tabLst>
            </a:pPr>
            <a:r>
              <a:rPr sz="2000" spc="-5" smtClean="0">
                <a:latin typeface="Times New Roman" pitchFamily="18" charset="0"/>
                <a:cs typeface="Times New Roman" pitchFamily="18" charset="0"/>
              </a:rPr>
              <a:t>А</a:t>
            </a:r>
            <a:r>
              <a:rPr lang="sr-Latn-RS" sz="2000" spc="-5" dirty="0" smtClean="0">
                <a:latin typeface="Times New Roman" pitchFamily="18" charset="0"/>
                <a:cs typeface="Times New Roman" pitchFamily="18" charset="0"/>
              </a:rPr>
              <a:t>cute lymphoblastic leukemia</a:t>
            </a:r>
            <a:endParaRPr sz="200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355600" indent="-342900">
              <a:lnSpc>
                <a:spcPct val="100000"/>
              </a:lnSpc>
              <a:tabLst>
                <a:tab pos="354965" algn="l"/>
                <a:tab pos="355600" algn="l"/>
              </a:tabLst>
            </a:pPr>
            <a:r>
              <a:rPr lang="sr-Cyrl-RS" sz="3200" spc="-5" dirty="0" smtClean="0">
                <a:latin typeface="Times New Roman"/>
                <a:cs typeface="Times New Roman"/>
              </a:rPr>
              <a:t>А</a:t>
            </a:r>
            <a:r>
              <a:rPr lang="en-US" sz="3200" spc="-5" dirty="0" smtClean="0">
                <a:latin typeface="Times New Roman"/>
                <a:cs typeface="Times New Roman"/>
              </a:rPr>
              <a:t>cute </a:t>
            </a:r>
            <a:r>
              <a:rPr lang="en-US" sz="3200" spc="-5" dirty="0" err="1" smtClean="0">
                <a:latin typeface="Times New Roman"/>
                <a:cs typeface="Times New Roman"/>
              </a:rPr>
              <a:t>myeloblastic</a:t>
            </a:r>
            <a:r>
              <a:rPr lang="en-US" sz="3200" spc="-5" dirty="0" smtClean="0">
                <a:latin typeface="Times New Roman"/>
                <a:cs typeface="Times New Roman"/>
              </a:rPr>
              <a:t> leukemia</a:t>
            </a:r>
            <a:endParaRPr lang="en-US" sz="3200" dirty="0">
              <a:latin typeface="Times New Roman"/>
              <a:cs typeface="Times New Roman"/>
            </a:endParaRPr>
          </a:p>
        </p:txBody>
      </p:sp>
      <p:sp>
        <p:nvSpPr>
          <p:cNvPr id="3" name="object 3"/>
          <p:cNvSpPr txBox="1"/>
          <p:nvPr/>
        </p:nvSpPr>
        <p:spPr>
          <a:xfrm>
            <a:off x="535940" y="1632965"/>
            <a:ext cx="6795134" cy="1436291"/>
          </a:xfrm>
          <a:prstGeom prst="rect">
            <a:avLst/>
          </a:prstGeom>
        </p:spPr>
        <p:txBody>
          <a:bodyPr vert="horz" wrap="square" lIns="0" tIns="0" rIns="0" bIns="0" rtlCol="0">
            <a:spAutoFit/>
          </a:bodyPr>
          <a:lstStyle/>
          <a:p>
            <a:pPr marL="355600" indent="-342900">
              <a:lnSpc>
                <a:spcPct val="100000"/>
              </a:lnSpc>
              <a:spcBef>
                <a:spcPts val="765"/>
              </a:spcBef>
              <a:buFont typeface="Arial"/>
              <a:buChar char="•"/>
              <a:tabLst>
                <a:tab pos="354965" algn="l"/>
                <a:tab pos="355600" algn="l"/>
              </a:tabLst>
            </a:pPr>
            <a:r>
              <a:rPr lang="sr-Latn-RS" sz="2000" dirty="0" smtClean="0">
                <a:latin typeface="Times New Roman"/>
                <a:cs typeface="Times New Roman"/>
              </a:rPr>
              <a:t>Clonal expansion of myeloid precursor cells with reduced differentiation </a:t>
            </a:r>
            <a:r>
              <a:rPr lang="sr-Latn-RS" sz="2000" dirty="0" smtClean="0">
                <a:latin typeface="Times New Roman"/>
                <a:cs typeface="Times New Roman"/>
              </a:rPr>
              <a:t>capacity</a:t>
            </a:r>
          </a:p>
          <a:p>
            <a:pPr marL="355600" indent="-342900">
              <a:lnSpc>
                <a:spcPct val="100000"/>
              </a:lnSpc>
              <a:spcBef>
                <a:spcPts val="765"/>
              </a:spcBef>
              <a:buFont typeface="Arial"/>
              <a:buChar char="•"/>
              <a:tabLst>
                <a:tab pos="354965" algn="l"/>
                <a:tab pos="355600" algn="l"/>
              </a:tabLst>
            </a:pPr>
            <a:endParaRPr lang="sr-Latn-RS" sz="2000" dirty="0" smtClean="0">
              <a:latin typeface="Times New Roman"/>
              <a:cs typeface="Times New Roman"/>
            </a:endParaRPr>
          </a:p>
          <a:p>
            <a:pPr marL="355600" indent="-342900">
              <a:lnSpc>
                <a:spcPct val="100000"/>
              </a:lnSpc>
              <a:spcBef>
                <a:spcPts val="765"/>
              </a:spcBef>
              <a:buFont typeface="Arial"/>
              <a:buChar char="•"/>
              <a:tabLst>
                <a:tab pos="354965" algn="l"/>
                <a:tab pos="355600" algn="l"/>
              </a:tabLst>
            </a:pPr>
            <a:r>
              <a:rPr lang="sr-Latn-RS" sz="2000" dirty="0" smtClean="0">
                <a:latin typeface="Times New Roman"/>
                <a:cs typeface="Times New Roman"/>
              </a:rPr>
              <a:t>Limited to the myeloid lineage</a:t>
            </a:r>
            <a:endParaRPr sz="200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езултат слика за acute leukaemia"/>
          <p:cNvPicPr>
            <a:picLocks noGrp="1" noChangeAspect="1" noChangeArrowheads="1"/>
          </p:cNvPicPr>
          <p:nvPr>
            <p:ph idx="1"/>
          </p:nvPr>
        </p:nvPicPr>
        <p:blipFill>
          <a:blip r:embed="rId2" cstate="print"/>
          <a:srcRect/>
          <a:stretch>
            <a:fillRect/>
          </a:stretch>
        </p:blipFill>
        <p:spPr bwMode="auto">
          <a:xfrm>
            <a:off x="755576" y="620688"/>
            <a:ext cx="7416824" cy="554461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79289"/>
            <a:ext cx="8229600" cy="596317"/>
          </a:xfrm>
          <a:prstGeom prst="rect">
            <a:avLst/>
          </a:prstGeom>
        </p:spPr>
        <p:txBody>
          <a:bodyPr vert="horz" wrap="square" lIns="0" tIns="0" rIns="0" bIns="0" rtlCol="0">
            <a:spAutoFit/>
          </a:bodyPr>
          <a:lstStyle/>
          <a:p>
            <a:pPr marL="2849880" marR="5080" indent="-2800350" algn="l">
              <a:lnSpc>
                <a:spcPts val="5190"/>
              </a:lnSpc>
            </a:pPr>
            <a:r>
              <a:rPr lang="sr-Latn-RS" sz="3200" spc="-15" dirty="0" smtClean="0">
                <a:latin typeface="Times New Roman" pitchFamily="18" charset="0"/>
                <a:cs typeface="Times New Roman" pitchFamily="18" charset="0"/>
              </a:rPr>
              <a:t>Pathogenesis of acute myeloblastic leukemia</a:t>
            </a:r>
            <a:endParaRPr sz="3200" spc="-25" dirty="0">
              <a:latin typeface="Times New Roman" pitchFamily="18" charset="0"/>
              <a:cs typeface="Times New Roman" pitchFamily="18" charset="0"/>
            </a:endParaRPr>
          </a:p>
        </p:txBody>
      </p:sp>
      <p:sp>
        <p:nvSpPr>
          <p:cNvPr id="3" name="object 3"/>
          <p:cNvSpPr txBox="1"/>
          <p:nvPr/>
        </p:nvSpPr>
        <p:spPr>
          <a:xfrm>
            <a:off x="535940" y="1633473"/>
            <a:ext cx="7987030" cy="4565352"/>
          </a:xfrm>
          <a:prstGeom prst="rect">
            <a:avLst/>
          </a:prstGeom>
        </p:spPr>
        <p:txBody>
          <a:bodyPr vert="horz" wrap="square" lIns="0" tIns="0" rIns="0" bIns="0" rtlCol="0">
            <a:spAutoFit/>
          </a:bodyPr>
          <a:lstStyle/>
          <a:p>
            <a:pPr marL="355600" marR="22860" indent="-342900">
              <a:lnSpc>
                <a:spcPct val="100000"/>
              </a:lnSpc>
              <a:spcBef>
                <a:spcPts val="670"/>
              </a:spcBef>
              <a:buFont typeface="Arial"/>
              <a:buChar char="•"/>
              <a:tabLst>
                <a:tab pos="354965" algn="l"/>
                <a:tab pos="355600" algn="l"/>
              </a:tabLst>
            </a:pPr>
            <a:r>
              <a:rPr lang="sr-Latn-RS" sz="2000" spc="-30" dirty="0" smtClean="0">
                <a:latin typeface="Times New Roman" pitchFamily="18" charset="0"/>
                <a:cs typeface="Times New Roman" pitchFamily="18" charset="0"/>
              </a:rPr>
              <a:t>Undifferentiated leukemic cells enter the blood,leukostasis occurs in small blood vessels about to the large number of leukemic cells</a:t>
            </a:r>
            <a:r>
              <a:rPr lang="sr-Latn-RS" sz="2000" spc="-30" dirty="0" smtClean="0">
                <a:latin typeface="Times New Roman" pitchFamily="18" charset="0"/>
                <a:cs typeface="Times New Roman" pitchFamily="18" charset="0"/>
              </a:rPr>
              <a:t>.</a:t>
            </a:r>
          </a:p>
          <a:p>
            <a:pPr marL="355600" marR="22860" indent="-342900">
              <a:lnSpc>
                <a:spcPct val="100000"/>
              </a:lnSpc>
              <a:spcBef>
                <a:spcPts val="670"/>
              </a:spcBef>
              <a:tabLst>
                <a:tab pos="354965" algn="l"/>
                <a:tab pos="355600" algn="l"/>
              </a:tabLst>
            </a:pPr>
            <a:endParaRPr lang="sr-Latn-RS" sz="2000" spc="-30" dirty="0" smtClean="0">
              <a:latin typeface="Times New Roman" pitchFamily="18" charset="0"/>
              <a:cs typeface="Times New Roman" pitchFamily="18" charset="0"/>
            </a:endParaRPr>
          </a:p>
          <a:p>
            <a:pPr marL="355600" marR="22860" indent="-342900">
              <a:lnSpc>
                <a:spcPct val="100000"/>
              </a:lnSpc>
              <a:spcBef>
                <a:spcPts val="670"/>
              </a:spcBef>
              <a:buFont typeface="Arial"/>
              <a:buChar char="•"/>
              <a:tabLst>
                <a:tab pos="354965" algn="l"/>
                <a:tab pos="355600" algn="l"/>
              </a:tabLst>
            </a:pPr>
            <a:r>
              <a:rPr lang="sr-Latn-RS" sz="2000" spc="-5" dirty="0" smtClean="0">
                <a:latin typeface="Times New Roman" pitchFamily="18" charset="0"/>
                <a:cs typeface="Times New Roman" pitchFamily="18" charset="0"/>
              </a:rPr>
              <a:t>Leukemic cells can infiltrate many organs</a:t>
            </a:r>
            <a:r>
              <a:rPr sz="2000" spc="-5" smtClean="0">
                <a:latin typeface="Times New Roman" pitchFamily="18" charset="0"/>
                <a:cs typeface="Times New Roman" pitchFamily="18" charset="0"/>
              </a:rPr>
              <a:t>:</a:t>
            </a:r>
            <a:endParaRPr lang="sr-Latn-RS" sz="2000" spc="-5" dirty="0" smtClean="0">
              <a:latin typeface="Times New Roman" pitchFamily="18" charset="0"/>
              <a:cs typeface="Times New Roman" pitchFamily="18" charset="0"/>
            </a:endParaRPr>
          </a:p>
          <a:p>
            <a:pPr marL="355600" marR="22860" indent="-342900">
              <a:lnSpc>
                <a:spcPct val="100000"/>
              </a:lnSpc>
              <a:spcBef>
                <a:spcPts val="670"/>
              </a:spcBef>
              <a:buFont typeface="Arial"/>
              <a:buChar char="•"/>
              <a:tabLst>
                <a:tab pos="354965" algn="l"/>
                <a:tab pos="355600" algn="l"/>
              </a:tabLst>
            </a:pPr>
            <a:endParaRPr sz="2000" dirty="0">
              <a:latin typeface="Times New Roman" pitchFamily="18" charset="0"/>
              <a:cs typeface="Times New Roman" pitchFamily="18" charset="0"/>
            </a:endParaRPr>
          </a:p>
          <a:p>
            <a:pPr marL="756285" lvl="1" indent="-286385">
              <a:lnSpc>
                <a:spcPct val="100000"/>
              </a:lnSpc>
              <a:spcBef>
                <a:spcPts val="590"/>
              </a:spcBef>
              <a:buFont typeface="Arial"/>
              <a:buChar char="–"/>
              <a:tabLst>
                <a:tab pos="756920" algn="l"/>
              </a:tabLst>
            </a:pPr>
            <a:r>
              <a:rPr lang="en-US" sz="2000" spc="-15" dirty="0" smtClean="0">
                <a:latin typeface="Times New Roman" pitchFamily="18" charset="0"/>
                <a:cs typeface="Times New Roman" pitchFamily="18" charset="0"/>
              </a:rPr>
              <a:t>B</a:t>
            </a:r>
            <a:r>
              <a:rPr lang="sr-Latn-RS" sz="2000" spc="-15" dirty="0" smtClean="0">
                <a:latin typeface="Times New Roman" pitchFamily="18" charset="0"/>
                <a:cs typeface="Times New Roman" pitchFamily="18" charset="0"/>
              </a:rPr>
              <a:t>one marrow</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756285" lvl="1" indent="-286385">
              <a:lnSpc>
                <a:spcPct val="100000"/>
              </a:lnSpc>
              <a:spcBef>
                <a:spcPts val="590"/>
              </a:spcBef>
              <a:buFont typeface="Arial"/>
              <a:buChar char="–"/>
              <a:tabLst>
                <a:tab pos="756920" algn="l"/>
              </a:tabLst>
            </a:pPr>
            <a:endParaRPr sz="2000" dirty="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r>
              <a:rPr lang="sr-Latn-RS" sz="2000" spc="-5" dirty="0" smtClean="0">
                <a:latin typeface="Times New Roman" pitchFamily="18" charset="0"/>
                <a:cs typeface="Times New Roman" pitchFamily="18" charset="0"/>
              </a:rPr>
              <a:t>spleen</a:t>
            </a:r>
            <a:r>
              <a:rPr sz="2000" spc="-5" smtClean="0">
                <a:latin typeface="Times New Roman" pitchFamily="18" charset="0"/>
                <a:cs typeface="Times New Roman" pitchFamily="18" charset="0"/>
              </a:rPr>
              <a:t>(</a:t>
            </a:r>
            <a:r>
              <a:rPr lang="sr-Latn-RS" sz="2000" spc="-5" dirty="0" smtClean="0">
                <a:latin typeface="Times New Roman" pitchFamily="18" charset="0"/>
                <a:cs typeface="Times New Roman" pitchFamily="18" charset="0"/>
              </a:rPr>
              <a:t>splenomegaly</a:t>
            </a:r>
            <a:r>
              <a:rPr sz="2000" spc="-5" smtClean="0">
                <a:latin typeface="Times New Roman" pitchFamily="18" charset="0"/>
                <a:cs typeface="Times New Roman" pitchFamily="18" charset="0"/>
              </a:rPr>
              <a:t>)</a:t>
            </a:r>
            <a:endParaRPr lang="sr-Latn-RS" sz="2000" spc="-5" dirty="0" smtClean="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endParaRPr sz="2000" dirty="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r>
              <a:rPr lang="sr-Latn-RS" sz="2000" spc="-5" dirty="0" smtClean="0">
                <a:latin typeface="Times New Roman" pitchFamily="18" charset="0"/>
                <a:cs typeface="Times New Roman" pitchFamily="18" charset="0"/>
              </a:rPr>
              <a:t>liver</a:t>
            </a:r>
            <a:r>
              <a:rPr sz="2000" spc="-35" smtClean="0">
                <a:latin typeface="Times New Roman" pitchFamily="18" charset="0"/>
                <a:cs typeface="Times New Roman" pitchFamily="18" charset="0"/>
              </a:rPr>
              <a:t> </a:t>
            </a:r>
            <a:r>
              <a:rPr sz="2000" spc="-15" smtClean="0">
                <a:latin typeface="Times New Roman" pitchFamily="18" charset="0"/>
                <a:cs typeface="Times New Roman" pitchFamily="18" charset="0"/>
              </a:rPr>
              <a:t>(</a:t>
            </a:r>
            <a:r>
              <a:rPr lang="sr-Latn-RS" sz="2000" spc="-15" dirty="0" smtClean="0">
                <a:latin typeface="Times New Roman" pitchFamily="18" charset="0"/>
                <a:cs typeface="Times New Roman" pitchFamily="18" charset="0"/>
              </a:rPr>
              <a:t>hepatomegaly</a:t>
            </a:r>
            <a:r>
              <a:rPr sz="2000" spc="-15" smtClean="0">
                <a:latin typeface="Times New Roman" pitchFamily="18" charset="0"/>
                <a:cs typeface="Times New Roman" pitchFamily="18" charset="0"/>
              </a:rPr>
              <a:t>)</a:t>
            </a:r>
            <a:endParaRPr lang="sr-Latn-RS" sz="2000" spc="-15" dirty="0" smtClean="0">
              <a:latin typeface="Times New Roman" pitchFamily="18" charset="0"/>
              <a:cs typeface="Times New Roman" pitchFamily="18" charset="0"/>
            </a:endParaRPr>
          </a:p>
          <a:p>
            <a:pPr marL="756285" lvl="1" indent="-286385">
              <a:lnSpc>
                <a:spcPct val="100000"/>
              </a:lnSpc>
              <a:spcBef>
                <a:spcPts val="575"/>
              </a:spcBef>
              <a:tabLst>
                <a:tab pos="756920" algn="l"/>
              </a:tabLst>
            </a:pPr>
            <a:endParaRPr sz="2000" dirty="0">
              <a:latin typeface="Times New Roman" pitchFamily="18" charset="0"/>
              <a:cs typeface="Times New Roman" pitchFamily="18" charset="0"/>
            </a:endParaRPr>
          </a:p>
          <a:p>
            <a:pPr marL="756285" lvl="1" indent="-286385">
              <a:lnSpc>
                <a:spcPct val="100000"/>
              </a:lnSpc>
              <a:spcBef>
                <a:spcPts val="1055"/>
              </a:spcBef>
              <a:buFont typeface="Arial"/>
              <a:buChar char="–"/>
              <a:tabLst>
                <a:tab pos="756920" algn="l"/>
              </a:tabLst>
            </a:pPr>
            <a:r>
              <a:rPr lang="en-US" sz="2000" spc="-5" dirty="0" smtClean="0">
                <a:latin typeface="Times New Roman" pitchFamily="18" charset="0"/>
                <a:cs typeface="Times New Roman" pitchFamily="18" charset="0"/>
              </a:rPr>
              <a:t>L</a:t>
            </a:r>
            <a:r>
              <a:rPr lang="sr-Latn-RS" sz="2000" spc="-5" dirty="0" smtClean="0">
                <a:latin typeface="Times New Roman" pitchFamily="18" charset="0"/>
                <a:cs typeface="Times New Roman" pitchFamily="18" charset="0"/>
              </a:rPr>
              <a:t>ymph nodes</a:t>
            </a:r>
            <a:r>
              <a:rPr sz="2000" spc="-5" smtClean="0">
                <a:latin typeface="Times New Roman" pitchFamily="18" charset="0"/>
                <a:cs typeface="Times New Roman" pitchFamily="18" charset="0"/>
              </a:rPr>
              <a:t>(</a:t>
            </a:r>
            <a:r>
              <a:rPr lang="sr-Latn-RS" sz="2000" spc="-5" dirty="0" smtClean="0">
                <a:latin typeface="Times New Roman" pitchFamily="18" charset="0"/>
                <a:cs typeface="Times New Roman" pitchFamily="18" charset="0"/>
              </a:rPr>
              <a:t>lymphadenopathy</a:t>
            </a:r>
            <a:r>
              <a:rPr sz="2000" spc="-5" smtClean="0">
                <a:latin typeface="Times New Roman" pitchFamily="18" charset="0"/>
                <a:cs typeface="Times New Roman" pitchFamily="18" charset="0"/>
              </a:rPr>
              <a:t>)</a:t>
            </a:r>
            <a:endParaRPr sz="20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79289"/>
            <a:ext cx="8229600" cy="608308"/>
          </a:xfrm>
          <a:prstGeom prst="rect">
            <a:avLst/>
          </a:prstGeom>
        </p:spPr>
        <p:txBody>
          <a:bodyPr vert="horz" wrap="square" lIns="0" tIns="0" rIns="0" bIns="0" rtlCol="0">
            <a:spAutoFit/>
          </a:bodyPr>
          <a:lstStyle/>
          <a:p>
            <a:pPr marL="2849880" marR="5080" indent="-2800350" algn="l">
              <a:lnSpc>
                <a:spcPts val="5190"/>
              </a:lnSpc>
            </a:pPr>
            <a:r>
              <a:rPr lang="sr-Latn-RS" sz="3200" spc="-15" dirty="0" smtClean="0">
                <a:latin typeface="Times New Roman" pitchFamily="18" charset="0"/>
                <a:cs typeface="Times New Roman" pitchFamily="18" charset="0"/>
              </a:rPr>
              <a:t>Pathogenesis of acute myeloblastic leukemia</a:t>
            </a:r>
            <a:endParaRPr sz="3200" spc="-25" dirty="0">
              <a:latin typeface="Times New Roman" pitchFamily="18" charset="0"/>
              <a:cs typeface="Times New Roman" pitchFamily="18" charset="0"/>
            </a:endParaRPr>
          </a:p>
        </p:txBody>
      </p:sp>
      <p:sp>
        <p:nvSpPr>
          <p:cNvPr id="3" name="object 3"/>
          <p:cNvSpPr txBox="1"/>
          <p:nvPr/>
        </p:nvSpPr>
        <p:spPr>
          <a:xfrm>
            <a:off x="383540" y="1214423"/>
            <a:ext cx="8324850" cy="4809009"/>
          </a:xfrm>
          <a:prstGeom prst="rect">
            <a:avLst/>
          </a:prstGeom>
        </p:spPr>
        <p:txBody>
          <a:bodyPr vert="horz" wrap="square" lIns="0" tIns="0" rIns="0" bIns="0" rtlCol="0">
            <a:spAutoFit/>
          </a:bodyPr>
          <a:lstStyle/>
          <a:p>
            <a:pPr marL="355600" marR="5080" indent="-342900">
              <a:lnSpc>
                <a:spcPct val="100000"/>
              </a:lnSpc>
              <a:spcBef>
                <a:spcPts val="670"/>
              </a:spcBef>
              <a:buFont typeface="Arial"/>
              <a:buChar char="•"/>
              <a:tabLst>
                <a:tab pos="354965" algn="l"/>
                <a:tab pos="355600" algn="l"/>
              </a:tabLst>
            </a:pPr>
            <a:r>
              <a:rPr lang="sr-Latn-RS" sz="2000" b="1" spc="-5" dirty="0" smtClean="0">
                <a:solidFill>
                  <a:srgbClr val="E36C09"/>
                </a:solidFill>
                <a:latin typeface="Times New Roman" pitchFamily="18" charset="0"/>
                <a:cs typeface="Times New Roman" pitchFamily="18" charset="0"/>
              </a:rPr>
              <a:t>The breakdown of a large number of leukemic cells and the breakdown of nucleotides leads to hyperuricemia,wich can damage the kidneys and lead to acute renal failure</a:t>
            </a:r>
            <a:r>
              <a:rPr lang="sr-Latn-RS" sz="2000" b="1" spc="-5" dirty="0" smtClean="0">
                <a:solidFill>
                  <a:srgbClr val="E36C09"/>
                </a:solidFill>
                <a:latin typeface="Times New Roman" pitchFamily="18" charset="0"/>
                <a:cs typeface="Times New Roman" pitchFamily="18" charset="0"/>
              </a:rPr>
              <a:t>.</a:t>
            </a:r>
          </a:p>
          <a:p>
            <a:pPr marL="355600" marR="5080" indent="-342900">
              <a:lnSpc>
                <a:spcPct val="100000"/>
              </a:lnSpc>
              <a:spcBef>
                <a:spcPts val="670"/>
              </a:spcBef>
              <a:tabLst>
                <a:tab pos="354965" algn="l"/>
                <a:tab pos="355600" algn="l"/>
              </a:tabLst>
            </a:pPr>
            <a:endParaRPr lang="sr-Latn-RS" sz="2000" b="1" spc="-5" dirty="0" smtClean="0">
              <a:solidFill>
                <a:srgbClr val="E36C09"/>
              </a:solidFill>
              <a:latin typeface="Times New Roman" pitchFamily="18" charset="0"/>
              <a:cs typeface="Times New Roman" pitchFamily="18" charset="0"/>
            </a:endParaRPr>
          </a:p>
          <a:p>
            <a:pPr marL="355600" marR="5080" indent="-342900">
              <a:lnSpc>
                <a:spcPct val="100000"/>
              </a:lnSpc>
              <a:spcBef>
                <a:spcPts val="670"/>
              </a:spcBef>
              <a:buFont typeface="Arial"/>
              <a:buChar char="•"/>
              <a:tabLst>
                <a:tab pos="354965" algn="l"/>
                <a:tab pos="355600" algn="l"/>
              </a:tabLst>
            </a:pPr>
            <a:r>
              <a:rPr lang="sr-Latn-RS" sz="2000" b="1" spc="-5" dirty="0" smtClean="0">
                <a:solidFill>
                  <a:srgbClr val="E36C09"/>
                </a:solidFill>
                <a:latin typeface="Times New Roman" pitchFamily="18" charset="0"/>
                <a:cs typeface="Times New Roman" pitchFamily="18" charset="0"/>
              </a:rPr>
              <a:t>Cell breakdown,infections and kidney function disorders can cause </a:t>
            </a:r>
            <a:r>
              <a:rPr lang="sr-Latn-RS" sz="2000" b="1" spc="-5" dirty="0" smtClean="0">
                <a:solidFill>
                  <a:srgbClr val="E36C09"/>
                </a:solidFill>
                <a:latin typeface="Times New Roman" pitchFamily="18" charset="0"/>
                <a:cs typeface="Times New Roman" pitchFamily="18" charset="0"/>
              </a:rPr>
              <a:t>:</a:t>
            </a:r>
          </a:p>
          <a:p>
            <a:pPr marL="355600" marR="5080" indent="-342900">
              <a:lnSpc>
                <a:spcPct val="100000"/>
              </a:lnSpc>
              <a:spcBef>
                <a:spcPts val="670"/>
              </a:spcBef>
              <a:buFont typeface="Arial"/>
              <a:buChar char="•"/>
              <a:tabLst>
                <a:tab pos="354965" algn="l"/>
                <a:tab pos="355600" algn="l"/>
              </a:tabLst>
            </a:pPr>
            <a:endParaRPr sz="2000">
              <a:latin typeface="Times New Roman" pitchFamily="18" charset="0"/>
              <a:cs typeface="Times New Roman" pitchFamily="18" charset="0"/>
            </a:endParaRPr>
          </a:p>
          <a:p>
            <a:pPr marL="756285" lvl="1" indent="-286385">
              <a:lnSpc>
                <a:spcPct val="100000"/>
              </a:lnSpc>
              <a:spcBef>
                <a:spcPts val="590"/>
              </a:spcBef>
              <a:buFont typeface="Arial"/>
              <a:buChar char="–"/>
              <a:tabLst>
                <a:tab pos="756920" algn="l"/>
              </a:tabLst>
            </a:pPr>
            <a:r>
              <a:rPr lang="sr-Latn-RS" sz="2000" spc="-10" dirty="0" smtClean="0">
                <a:latin typeface="Times New Roman" pitchFamily="18" charset="0"/>
                <a:cs typeface="Times New Roman" pitchFamily="18" charset="0"/>
              </a:rPr>
              <a:t>dehydratation</a:t>
            </a:r>
            <a:r>
              <a:rPr sz="2000" spc="-10" smtClean="0">
                <a:latin typeface="Times New Roman" pitchFamily="18" charset="0"/>
                <a:cs typeface="Times New Roman" pitchFamily="18" charset="0"/>
              </a:rPr>
              <a:t>,</a:t>
            </a:r>
            <a:endParaRPr lang="sr-Latn-RS" sz="2000" spc="-10" dirty="0" smtClean="0">
              <a:latin typeface="Times New Roman" pitchFamily="18" charset="0"/>
              <a:cs typeface="Times New Roman" pitchFamily="18" charset="0"/>
            </a:endParaRPr>
          </a:p>
          <a:p>
            <a:pPr marL="756285" lvl="1" indent="-286385">
              <a:lnSpc>
                <a:spcPct val="100000"/>
              </a:lnSpc>
              <a:spcBef>
                <a:spcPts val="590"/>
              </a:spcBef>
              <a:tabLst>
                <a:tab pos="756920" algn="l"/>
              </a:tabLst>
            </a:pPr>
            <a:endParaRPr sz="200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r>
              <a:rPr lang="sr-Latn-RS" sz="2000" spc="-5" dirty="0" smtClean="0">
                <a:latin typeface="Times New Roman" pitchFamily="18" charset="0"/>
                <a:cs typeface="Times New Roman" pitchFamily="18" charset="0"/>
              </a:rPr>
              <a:t>extracellular fluid  hyperosmolarity</a:t>
            </a:r>
            <a:r>
              <a:rPr sz="2000" spc="-5" smtClean="0">
                <a:latin typeface="Times New Roman" pitchFamily="18" charset="0"/>
                <a:cs typeface="Times New Roman" pitchFamily="18" charset="0"/>
              </a:rPr>
              <a:t>,</a:t>
            </a:r>
            <a:endParaRPr lang="sr-Latn-RS" sz="2000" spc="-5" dirty="0" smtClean="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endParaRPr sz="200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r>
              <a:rPr lang="sr-Latn-RS" sz="2000" spc="-110" dirty="0" smtClean="0">
                <a:latin typeface="Times New Roman" pitchFamily="18" charset="0"/>
                <a:cs typeface="Times New Roman" pitchFamily="18" charset="0"/>
              </a:rPr>
              <a:t>acidosis</a:t>
            </a:r>
            <a:r>
              <a:rPr sz="2000" spc="-110" smtClean="0">
                <a:latin typeface="Times New Roman" pitchFamily="18" charset="0"/>
                <a:cs typeface="Times New Roman" pitchFamily="18" charset="0"/>
              </a:rPr>
              <a:t> </a:t>
            </a:r>
            <a:r>
              <a:rPr lang="sr-Latn-RS" sz="2000" spc="-110" dirty="0" smtClean="0">
                <a:latin typeface="Times New Roman" pitchFamily="18" charset="0"/>
                <a:cs typeface="Times New Roman" pitchFamily="18" charset="0"/>
              </a:rPr>
              <a:t>and</a:t>
            </a:r>
          </a:p>
          <a:p>
            <a:pPr marL="756285" lvl="1" indent="-286385">
              <a:lnSpc>
                <a:spcPct val="100000"/>
              </a:lnSpc>
              <a:spcBef>
                <a:spcPts val="575"/>
              </a:spcBef>
              <a:buFont typeface="Arial"/>
              <a:buChar char="–"/>
              <a:tabLst>
                <a:tab pos="756920" algn="l"/>
              </a:tabLst>
            </a:pPr>
            <a:endParaRPr sz="2000">
              <a:latin typeface="Times New Roman" pitchFamily="18" charset="0"/>
              <a:cs typeface="Times New Roman" pitchFamily="18" charset="0"/>
            </a:endParaRPr>
          </a:p>
          <a:p>
            <a:pPr marL="756285" lvl="1" indent="-286385">
              <a:lnSpc>
                <a:spcPct val="100000"/>
              </a:lnSpc>
              <a:spcBef>
                <a:spcPts val="575"/>
              </a:spcBef>
              <a:buFont typeface="Arial"/>
              <a:buChar char="–"/>
              <a:tabLst>
                <a:tab pos="756920" algn="l"/>
              </a:tabLst>
            </a:pPr>
            <a:r>
              <a:rPr lang="sr-Latn-RS" sz="2000" dirty="0" smtClean="0">
                <a:latin typeface="Times New Roman" pitchFamily="18" charset="0"/>
                <a:cs typeface="Times New Roman" pitchFamily="18" charset="0"/>
              </a:rPr>
              <a:t>electrolyte concentration disorder</a:t>
            </a:r>
            <a:r>
              <a:rPr sz="2000" smtClean="0">
                <a:latin typeface="Times New Roman" pitchFamily="18" charset="0"/>
                <a:cs typeface="Times New Roman" pitchFamily="18" charset="0"/>
              </a:rPr>
              <a:t>(К</a:t>
            </a:r>
            <a:r>
              <a:rPr sz="2000" dirty="0">
                <a:latin typeface="Times New Roman" pitchFamily="18" charset="0"/>
                <a:cs typeface="Times New Roman" pitchFamily="18" charset="0"/>
              </a:rPr>
              <a:t>, </a:t>
            </a:r>
            <a:r>
              <a:rPr sz="2000" spc="-5" dirty="0">
                <a:latin typeface="Times New Roman" pitchFamily="18" charset="0"/>
                <a:cs typeface="Times New Roman" pitchFamily="18" charset="0"/>
              </a:rPr>
              <a:t>Na, </a:t>
            </a:r>
            <a:r>
              <a:rPr sz="2000" dirty="0">
                <a:latin typeface="Times New Roman" pitchFamily="18" charset="0"/>
                <a:cs typeface="Times New Roman" pitchFamily="18" charset="0"/>
              </a:rPr>
              <a:t>Ca,</a:t>
            </a:r>
            <a:r>
              <a:rPr sz="2000" spc="-30" dirty="0">
                <a:latin typeface="Times New Roman" pitchFamily="18" charset="0"/>
                <a:cs typeface="Times New Roman" pitchFamily="18" charset="0"/>
              </a:rPr>
              <a:t> </a:t>
            </a:r>
            <a:r>
              <a:rPr sz="2000" spc="-5" dirty="0">
                <a:latin typeface="Times New Roman" pitchFamily="18" charset="0"/>
                <a:cs typeface="Times New Roman" pitchFamily="18" charset="0"/>
              </a:rPr>
              <a:t>P)</a:t>
            </a:r>
            <a:endParaRPr sz="200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vj\Desktop\img2.jpg"/>
          <p:cNvPicPr>
            <a:picLocks noChangeAspect="1" noChangeArrowheads="1"/>
          </p:cNvPicPr>
          <p:nvPr/>
        </p:nvPicPr>
        <p:blipFill>
          <a:blip r:embed="rId2" cstate="print"/>
          <a:srcRect/>
          <a:stretch>
            <a:fillRect/>
          </a:stretch>
        </p:blipFill>
        <p:spPr bwMode="auto">
          <a:xfrm>
            <a:off x="683568" y="260648"/>
            <a:ext cx="7848872" cy="597666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411480">
              <a:lnSpc>
                <a:spcPct val="100000"/>
              </a:lnSpc>
            </a:pPr>
            <a:r>
              <a:rPr lang="sr-Latn-RS" sz="3200" spc="-10" dirty="0" smtClean="0">
                <a:latin typeface="Times New Roman" pitchFamily="18" charset="0"/>
                <a:cs typeface="Times New Roman" pitchFamily="18" charset="0"/>
              </a:rPr>
              <a:t>Bone marrow insufficiency</a:t>
            </a:r>
            <a:endParaRPr sz="3200" dirty="0">
              <a:latin typeface="Times New Roman" pitchFamily="18" charset="0"/>
              <a:cs typeface="Times New Roman" pitchFamily="18" charset="0"/>
            </a:endParaRPr>
          </a:p>
        </p:txBody>
      </p:sp>
      <p:sp>
        <p:nvSpPr>
          <p:cNvPr id="3" name="object 3"/>
          <p:cNvSpPr txBox="1"/>
          <p:nvPr/>
        </p:nvSpPr>
        <p:spPr>
          <a:xfrm>
            <a:off x="535940" y="1632965"/>
            <a:ext cx="3882390" cy="184665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b="1" dirty="0" smtClean="0">
                <a:solidFill>
                  <a:srgbClr val="E36C09"/>
                </a:solidFill>
                <a:latin typeface="Times New Roman" pitchFamily="18" charset="0"/>
                <a:cs typeface="Times New Roman" pitchFamily="18" charset="0"/>
              </a:rPr>
              <a:t>neutropenia</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355600" indent="-342900">
              <a:lnSpc>
                <a:spcPct val="100000"/>
              </a:lnSpc>
              <a:buFont typeface="Arial"/>
              <a:buChar char="•"/>
              <a:tabLst>
                <a:tab pos="354965" algn="l"/>
                <a:tab pos="355600" algn="l"/>
              </a:tabLst>
            </a:pPr>
            <a:endParaRPr sz="2000">
              <a:latin typeface="Times New Roman" pitchFamily="18" charset="0"/>
              <a:cs typeface="Times New Roman" pitchFamily="18" charset="0"/>
            </a:endParaRPr>
          </a:p>
          <a:p>
            <a:pPr marL="355600" indent="-342900">
              <a:lnSpc>
                <a:spcPct val="100000"/>
              </a:lnSpc>
              <a:spcBef>
                <a:spcPts val="770"/>
              </a:spcBef>
              <a:buFont typeface="Arial"/>
              <a:buChar char="•"/>
              <a:tabLst>
                <a:tab pos="354965" algn="l"/>
                <a:tab pos="355600" algn="l"/>
              </a:tabLst>
            </a:pPr>
            <a:r>
              <a:rPr sz="2000" b="1" smtClean="0">
                <a:solidFill>
                  <a:srgbClr val="E36C09"/>
                </a:solidFill>
                <a:latin typeface="Times New Roman" pitchFamily="18" charset="0"/>
                <a:cs typeface="Times New Roman" pitchFamily="18" charset="0"/>
              </a:rPr>
              <a:t>а</a:t>
            </a:r>
            <a:r>
              <a:rPr lang="sr-Latn-RS" sz="2000" b="1" dirty="0" smtClean="0">
                <a:solidFill>
                  <a:srgbClr val="E36C09"/>
                </a:solidFill>
                <a:latin typeface="Times New Roman" pitchFamily="18" charset="0"/>
                <a:cs typeface="Times New Roman" pitchFamily="18" charset="0"/>
              </a:rPr>
              <a:t>nemia</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355600" indent="-342900">
              <a:lnSpc>
                <a:spcPct val="100000"/>
              </a:lnSpc>
              <a:spcBef>
                <a:spcPts val="770"/>
              </a:spcBef>
              <a:buFont typeface="Arial"/>
              <a:buChar char="•"/>
              <a:tabLst>
                <a:tab pos="354965" algn="l"/>
                <a:tab pos="355600" algn="l"/>
              </a:tabLst>
            </a:pPr>
            <a:endParaRPr sz="2000">
              <a:latin typeface="Times New Roman" pitchFamily="18" charset="0"/>
              <a:cs typeface="Times New Roman" pitchFamily="18" charset="0"/>
            </a:endParaRPr>
          </a:p>
          <a:p>
            <a:pPr marL="355600" indent="-342900">
              <a:lnSpc>
                <a:spcPct val="100000"/>
              </a:lnSpc>
              <a:spcBef>
                <a:spcPts val="765"/>
              </a:spcBef>
              <a:buFont typeface="Arial"/>
              <a:buChar char="•"/>
              <a:tabLst>
                <a:tab pos="354965" algn="l"/>
                <a:tab pos="355600" algn="l"/>
              </a:tabLst>
            </a:pPr>
            <a:r>
              <a:rPr lang="sr-Latn-RS" sz="2000" b="1" spc="-5" dirty="0" smtClean="0">
                <a:solidFill>
                  <a:srgbClr val="E36C09"/>
                </a:solidFill>
                <a:latin typeface="Times New Roman" pitchFamily="18" charset="0"/>
                <a:cs typeface="Times New Roman" pitchFamily="18" charset="0"/>
              </a:rPr>
              <a:t>thrombocythopenia</a:t>
            </a:r>
            <a:r>
              <a:rPr sz="2000" spc="-5" smtClean="0">
                <a:latin typeface="Times New Roman" pitchFamily="18" charset="0"/>
                <a:cs typeface="Times New Roman" pitchFamily="18" charset="0"/>
              </a:rPr>
              <a:t>:</a:t>
            </a:r>
            <a:endParaRPr sz="2000">
              <a:latin typeface="Times New Roman" pitchFamily="18" charset="0"/>
              <a:cs typeface="Times New Roman" pitchFamily="18" charset="0"/>
            </a:endParaRPr>
          </a:p>
        </p:txBody>
      </p:sp>
      <p:sp>
        <p:nvSpPr>
          <p:cNvPr id="4" name="object 4"/>
          <p:cNvSpPr txBox="1"/>
          <p:nvPr/>
        </p:nvSpPr>
        <p:spPr>
          <a:xfrm>
            <a:off x="5108575" y="1535429"/>
            <a:ext cx="2983865" cy="1846659"/>
          </a:xfrm>
          <a:prstGeom prst="rect">
            <a:avLst/>
          </a:prstGeom>
        </p:spPr>
        <p:txBody>
          <a:bodyPr vert="horz" wrap="square" lIns="0" tIns="0" rIns="0" bIns="0" rtlCol="0">
            <a:spAutoFit/>
          </a:bodyPr>
          <a:lstStyle/>
          <a:p>
            <a:pPr marL="12700" marR="5080">
              <a:lnSpc>
                <a:spcPct val="120000"/>
              </a:lnSpc>
            </a:pPr>
            <a:r>
              <a:rPr lang="en-US" sz="2000" spc="15" dirty="0" smtClean="0">
                <a:latin typeface="Times New Roman" pitchFamily="18" charset="0"/>
                <a:cs typeface="Times New Roman" pitchFamily="18" charset="0"/>
              </a:rPr>
              <a:t>I</a:t>
            </a:r>
            <a:r>
              <a:rPr lang="sr-Latn-RS" sz="2000" spc="15" dirty="0" smtClean="0">
                <a:latin typeface="Times New Roman" pitchFamily="18" charset="0"/>
                <a:cs typeface="Times New Roman" pitchFamily="18" charset="0"/>
              </a:rPr>
              <a:t>nfections,sepsis</a:t>
            </a:r>
          </a:p>
          <a:p>
            <a:pPr marL="12700" marR="5080">
              <a:lnSpc>
                <a:spcPct val="120000"/>
              </a:lnSpc>
            </a:pPr>
            <a:endParaRPr lang="sr-Latn-RS" sz="2000" spc="15" dirty="0" smtClean="0">
              <a:latin typeface="Times New Roman" pitchFamily="18" charset="0"/>
              <a:cs typeface="Times New Roman" pitchFamily="18" charset="0"/>
            </a:endParaRPr>
          </a:p>
          <a:p>
            <a:pPr marL="12700" marR="5080">
              <a:lnSpc>
                <a:spcPct val="120000"/>
              </a:lnSpc>
            </a:pPr>
            <a:r>
              <a:rPr sz="2000" spc="15" smtClean="0">
                <a:latin typeface="Times New Roman" pitchFamily="18" charset="0"/>
                <a:cs typeface="Times New Roman" pitchFamily="18" charset="0"/>
              </a:rPr>
              <a:t> </a:t>
            </a:r>
            <a:r>
              <a:rPr lang="sr-Latn-RS" sz="2000" spc="15" dirty="0" smtClean="0">
                <a:latin typeface="Times New Roman" pitchFamily="18" charset="0"/>
                <a:cs typeface="Times New Roman" pitchFamily="18" charset="0"/>
              </a:rPr>
              <a:t>fatigue,pallor</a:t>
            </a:r>
            <a:r>
              <a:rPr sz="2000" spc="-15" smtClean="0">
                <a:latin typeface="Times New Roman" pitchFamily="18" charset="0"/>
                <a:cs typeface="Times New Roman" pitchFamily="18" charset="0"/>
              </a:rPr>
              <a:t>  </a:t>
            </a:r>
            <a:endParaRPr lang="sr-Latn-RS" sz="2000" spc="-15" dirty="0" smtClean="0">
              <a:latin typeface="Times New Roman" pitchFamily="18" charset="0"/>
              <a:cs typeface="Times New Roman" pitchFamily="18" charset="0"/>
            </a:endParaRPr>
          </a:p>
          <a:p>
            <a:pPr marL="12700" marR="5080">
              <a:lnSpc>
                <a:spcPct val="120000"/>
              </a:lnSpc>
            </a:pPr>
            <a:endParaRPr lang="sr-Latn-RS" sz="2000" spc="-5" dirty="0" smtClean="0">
              <a:latin typeface="Times New Roman" pitchFamily="18" charset="0"/>
              <a:cs typeface="Times New Roman" pitchFamily="18" charset="0"/>
            </a:endParaRPr>
          </a:p>
          <a:p>
            <a:pPr marL="12700" marR="5080">
              <a:lnSpc>
                <a:spcPct val="120000"/>
              </a:lnSpc>
            </a:pPr>
            <a:r>
              <a:rPr lang="sr-Latn-RS" sz="2000" spc="-5" dirty="0" smtClean="0">
                <a:latin typeface="Times New Roman" pitchFamily="18" charset="0"/>
                <a:cs typeface="Times New Roman" pitchFamily="18" charset="0"/>
              </a:rPr>
              <a:t>bleeding</a:t>
            </a:r>
            <a:endParaRPr sz="200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719455">
              <a:lnSpc>
                <a:spcPct val="100000"/>
              </a:lnSpc>
            </a:pPr>
            <a:r>
              <a:rPr lang="sr-Latn-RS" sz="3200" spc="5" dirty="0" smtClean="0">
                <a:latin typeface="Times New Roman" pitchFamily="18" charset="0"/>
                <a:cs typeface="Times New Roman" pitchFamily="18" charset="0"/>
              </a:rPr>
              <a:t>Infiltration of tissues and organs</a:t>
            </a:r>
            <a:endParaRPr sz="3200" spc="-5" dirty="0">
              <a:latin typeface="Times New Roman" pitchFamily="18" charset="0"/>
              <a:cs typeface="Times New Roman" pitchFamily="18" charset="0"/>
            </a:endParaRPr>
          </a:p>
        </p:txBody>
      </p:sp>
      <p:sp>
        <p:nvSpPr>
          <p:cNvPr id="3" name="object 3"/>
          <p:cNvSpPr txBox="1"/>
          <p:nvPr/>
        </p:nvSpPr>
        <p:spPr>
          <a:xfrm>
            <a:off x="535940" y="1632965"/>
            <a:ext cx="7688580" cy="506548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spc="-55" dirty="0" smtClean="0">
                <a:latin typeface="Times New Roman" pitchFamily="18" charset="0"/>
                <a:cs typeface="Times New Roman" pitchFamily="18" charset="0"/>
              </a:rPr>
              <a:t>Hepatomegaly</a:t>
            </a:r>
            <a:r>
              <a:rPr sz="2000" spc="5" smtClean="0">
                <a:latin typeface="Times New Roman" pitchFamily="18" charset="0"/>
                <a:cs typeface="Times New Roman" pitchFamily="18" charset="0"/>
              </a:rPr>
              <a:t>, </a:t>
            </a:r>
            <a:r>
              <a:rPr lang="sr-Latn-RS" sz="2000" b="1" spc="5" dirty="0" smtClean="0">
                <a:solidFill>
                  <a:srgbClr val="E36C09"/>
                </a:solidFill>
                <a:latin typeface="Times New Roman" pitchFamily="18" charset="0"/>
                <a:cs typeface="Times New Roman" pitchFamily="18" charset="0"/>
              </a:rPr>
              <a:t>splenomegaly</a:t>
            </a:r>
            <a:r>
              <a:rPr sz="2000" smtClean="0">
                <a:latin typeface="Times New Roman" pitchFamily="18" charset="0"/>
                <a:cs typeface="Times New Roman" pitchFamily="18" charset="0"/>
              </a:rPr>
              <a:t>, </a:t>
            </a:r>
            <a:r>
              <a:rPr lang="sr-Latn-RS" sz="2000" b="1" dirty="0" smtClean="0">
                <a:solidFill>
                  <a:srgbClr val="E36C09"/>
                </a:solidFill>
                <a:latin typeface="Times New Roman" pitchFamily="18" charset="0"/>
                <a:cs typeface="Times New Roman" pitchFamily="18" charset="0"/>
              </a:rPr>
              <a:t>lymphadenopathy</a:t>
            </a:r>
          </a:p>
          <a:p>
            <a:pPr marL="355600" indent="-342900">
              <a:lnSpc>
                <a:spcPct val="100000"/>
              </a:lnSpc>
              <a:buFont typeface="Arial"/>
              <a:buChar char="•"/>
              <a:tabLst>
                <a:tab pos="354965" algn="l"/>
                <a:tab pos="355600" algn="l"/>
              </a:tabLst>
            </a:pPr>
            <a:endParaRPr sz="2000">
              <a:latin typeface="Times New Roman" pitchFamily="18" charset="0"/>
              <a:cs typeface="Times New Roman" pitchFamily="18" charset="0"/>
            </a:endParaRPr>
          </a:p>
          <a:p>
            <a:pPr marL="355600" indent="-342900">
              <a:lnSpc>
                <a:spcPct val="100000"/>
              </a:lnSpc>
              <a:spcBef>
                <a:spcPts val="770"/>
              </a:spcBef>
              <a:buFont typeface="Arial"/>
              <a:buChar char="•"/>
              <a:tabLst>
                <a:tab pos="354965" algn="l"/>
                <a:tab pos="355600" algn="l"/>
              </a:tabLst>
            </a:pPr>
            <a:r>
              <a:rPr lang="sr-Latn-RS" sz="2000" b="1" dirty="0" smtClean="0">
                <a:solidFill>
                  <a:srgbClr val="E36C09"/>
                </a:solidFill>
                <a:latin typeface="Times New Roman" pitchFamily="18" charset="0"/>
                <a:cs typeface="Times New Roman" pitchFamily="18" charset="0"/>
              </a:rPr>
              <a:t>Gingival </a:t>
            </a:r>
            <a:r>
              <a:rPr lang="sr-Latn-RS" sz="2000" b="1" dirty="0" smtClean="0">
                <a:solidFill>
                  <a:srgbClr val="E36C09"/>
                </a:solidFill>
                <a:latin typeface="Times New Roman" pitchFamily="18" charset="0"/>
                <a:cs typeface="Times New Roman" pitchFamily="18" charset="0"/>
              </a:rPr>
              <a:t>hypertrophy</a:t>
            </a:r>
          </a:p>
          <a:p>
            <a:pPr marL="355600" indent="-342900">
              <a:lnSpc>
                <a:spcPct val="100000"/>
              </a:lnSpc>
              <a:spcBef>
                <a:spcPts val="770"/>
              </a:spcBef>
              <a:buFont typeface="Arial"/>
              <a:buChar char="•"/>
              <a:tabLst>
                <a:tab pos="354965" algn="l"/>
                <a:tab pos="355600" algn="l"/>
              </a:tabLst>
            </a:pPr>
            <a:endParaRPr sz="2000">
              <a:latin typeface="Times New Roman" pitchFamily="18" charset="0"/>
              <a:cs typeface="Times New Roman" pitchFamily="18" charset="0"/>
            </a:endParaRPr>
          </a:p>
          <a:p>
            <a:pPr marL="355600" indent="-342900">
              <a:lnSpc>
                <a:spcPct val="100000"/>
              </a:lnSpc>
              <a:spcBef>
                <a:spcPts val="765"/>
              </a:spcBef>
              <a:buFont typeface="Arial"/>
              <a:buChar char="•"/>
              <a:tabLst>
                <a:tab pos="354965" algn="l"/>
                <a:tab pos="355600" algn="l"/>
              </a:tabLst>
            </a:pPr>
            <a:r>
              <a:rPr lang="en-US" sz="2000" b="1" spc="-20" dirty="0" smtClean="0">
                <a:solidFill>
                  <a:srgbClr val="E36C09"/>
                </a:solidFill>
                <a:latin typeface="Times New Roman" pitchFamily="18" charset="0"/>
                <a:cs typeface="Times New Roman" pitchFamily="18" charset="0"/>
              </a:rPr>
              <a:t>B</a:t>
            </a:r>
            <a:r>
              <a:rPr lang="sr-Latn-RS" sz="2000" b="1" spc="-20" dirty="0" smtClean="0">
                <a:solidFill>
                  <a:srgbClr val="E36C09"/>
                </a:solidFill>
                <a:latin typeface="Times New Roman" pitchFamily="18" charset="0"/>
                <a:cs typeface="Times New Roman" pitchFamily="18" charset="0"/>
              </a:rPr>
              <a:t>one </a:t>
            </a:r>
            <a:r>
              <a:rPr lang="sr-Latn-RS" sz="2000" b="1" spc="-20" dirty="0" smtClean="0">
                <a:solidFill>
                  <a:srgbClr val="E36C09"/>
                </a:solidFill>
                <a:latin typeface="Times New Roman" pitchFamily="18" charset="0"/>
                <a:cs typeface="Times New Roman" pitchFamily="18" charset="0"/>
              </a:rPr>
              <a:t>pain</a:t>
            </a:r>
          </a:p>
          <a:p>
            <a:pPr marL="355600" indent="-342900">
              <a:lnSpc>
                <a:spcPct val="100000"/>
              </a:lnSpc>
              <a:spcBef>
                <a:spcPts val="765"/>
              </a:spcBef>
              <a:buFont typeface="Arial"/>
              <a:buChar char="•"/>
              <a:tabLst>
                <a:tab pos="354965" algn="l"/>
                <a:tab pos="355600" algn="l"/>
              </a:tabLst>
            </a:pPr>
            <a:endParaRPr lang="sr-Latn-RS" sz="2000" b="1" spc="-20" dirty="0" smtClean="0">
              <a:solidFill>
                <a:srgbClr val="E36C09"/>
              </a:solidFill>
              <a:latin typeface="Times New Roman" pitchFamily="18" charset="0"/>
              <a:cs typeface="Times New Roman" pitchFamily="18" charset="0"/>
            </a:endParaRPr>
          </a:p>
          <a:p>
            <a:pPr marL="355600" indent="-342900">
              <a:lnSpc>
                <a:spcPct val="100000"/>
              </a:lnSpc>
              <a:spcBef>
                <a:spcPts val="765"/>
              </a:spcBef>
              <a:buFont typeface="Arial"/>
              <a:buChar char="•"/>
              <a:tabLst>
                <a:tab pos="354965" algn="l"/>
                <a:tab pos="355600" algn="l"/>
              </a:tabLst>
            </a:pPr>
            <a:r>
              <a:rPr lang="sr-Latn-RS" sz="2000" b="1" spc="-20" dirty="0" smtClean="0">
                <a:solidFill>
                  <a:srgbClr val="E36C09"/>
                </a:solidFill>
                <a:latin typeface="Times New Roman" pitchFamily="18" charset="0"/>
                <a:cs typeface="Times New Roman" pitchFamily="18" charset="0"/>
              </a:rPr>
              <a:t>Other organs</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355600" indent="-342900">
              <a:lnSpc>
                <a:spcPct val="100000"/>
              </a:lnSpc>
              <a:spcBef>
                <a:spcPts val="765"/>
              </a:spcBef>
              <a:buFont typeface="Arial"/>
              <a:buChar char="•"/>
              <a:tabLst>
                <a:tab pos="354965" algn="l"/>
                <a:tab pos="355600" algn="l"/>
              </a:tabLst>
            </a:pPr>
            <a:endParaRPr sz="2000">
              <a:latin typeface="Times New Roman" pitchFamily="18" charset="0"/>
              <a:cs typeface="Times New Roman" pitchFamily="18" charset="0"/>
            </a:endParaRPr>
          </a:p>
          <a:p>
            <a:pPr marL="756285" lvl="1" indent="-286385">
              <a:lnSpc>
                <a:spcPct val="100000"/>
              </a:lnSpc>
              <a:spcBef>
                <a:spcPts val="675"/>
              </a:spcBef>
              <a:buFont typeface="Arial"/>
              <a:buChar char="–"/>
              <a:tabLst>
                <a:tab pos="756920" algn="l"/>
              </a:tabLst>
            </a:pPr>
            <a:r>
              <a:rPr sz="2000" spc="-5">
                <a:latin typeface="Times New Roman" pitchFamily="18" charset="0"/>
                <a:cs typeface="Times New Roman" pitchFamily="18" charset="0"/>
              </a:rPr>
              <a:t>CNS</a:t>
            </a:r>
            <a:r>
              <a:rPr sz="2000" spc="-5" smtClean="0">
                <a:latin typeface="Times New Roman" pitchFamily="18" charset="0"/>
                <a:cs typeface="Times New Roman" pitchFamily="18" charset="0"/>
              </a:rPr>
              <a:t>,</a:t>
            </a:r>
            <a:endParaRPr lang="sr-Latn-RS" sz="2000" spc="-5" dirty="0" smtClean="0">
              <a:latin typeface="Times New Roman" pitchFamily="18" charset="0"/>
              <a:cs typeface="Times New Roman" pitchFamily="18" charset="0"/>
            </a:endParaRPr>
          </a:p>
          <a:p>
            <a:pPr marL="756285" lvl="1" indent="-286385">
              <a:lnSpc>
                <a:spcPct val="100000"/>
              </a:lnSpc>
              <a:spcBef>
                <a:spcPts val="675"/>
              </a:spcBef>
              <a:buFont typeface="Arial"/>
              <a:buChar char="–"/>
              <a:tabLst>
                <a:tab pos="756920" algn="l"/>
              </a:tabLst>
            </a:pPr>
            <a:endParaRPr sz="2000">
              <a:latin typeface="Times New Roman" pitchFamily="18" charset="0"/>
              <a:cs typeface="Times New Roman" pitchFamily="18" charset="0"/>
            </a:endParaRPr>
          </a:p>
          <a:p>
            <a:pPr marL="756285" lvl="1" indent="-286385">
              <a:lnSpc>
                <a:spcPct val="100000"/>
              </a:lnSpc>
              <a:spcBef>
                <a:spcPts val="670"/>
              </a:spcBef>
              <a:buFont typeface="Arial"/>
              <a:buChar char="–"/>
              <a:tabLst>
                <a:tab pos="756920" algn="l"/>
              </a:tabLst>
            </a:pPr>
            <a:r>
              <a:rPr lang="sr-Latn-RS" sz="2000" spc="-50" dirty="0" smtClean="0">
                <a:latin typeface="Times New Roman" pitchFamily="18" charset="0"/>
                <a:cs typeface="Times New Roman" pitchFamily="18" charset="0"/>
              </a:rPr>
              <a:t>skin</a:t>
            </a:r>
            <a:r>
              <a:rPr sz="2000" spc="-50" smtClean="0">
                <a:latin typeface="Times New Roman" pitchFamily="18" charset="0"/>
                <a:cs typeface="Times New Roman" pitchFamily="18" charset="0"/>
              </a:rPr>
              <a:t>,</a:t>
            </a:r>
            <a:endParaRPr lang="sr-Latn-RS" sz="2000" spc="-50" dirty="0" smtClean="0">
              <a:latin typeface="Times New Roman" pitchFamily="18" charset="0"/>
              <a:cs typeface="Times New Roman" pitchFamily="18" charset="0"/>
            </a:endParaRPr>
          </a:p>
          <a:p>
            <a:pPr marL="756285" lvl="1" indent="-286385">
              <a:lnSpc>
                <a:spcPct val="100000"/>
              </a:lnSpc>
              <a:spcBef>
                <a:spcPts val="670"/>
              </a:spcBef>
              <a:tabLst>
                <a:tab pos="756920" algn="l"/>
              </a:tabLst>
            </a:pPr>
            <a:endParaRPr sz="2000">
              <a:latin typeface="Times New Roman" pitchFamily="18" charset="0"/>
              <a:cs typeface="Times New Roman" pitchFamily="18" charset="0"/>
            </a:endParaRPr>
          </a:p>
          <a:p>
            <a:pPr marL="756285" lvl="1" indent="-286385">
              <a:lnSpc>
                <a:spcPct val="100000"/>
              </a:lnSpc>
              <a:spcBef>
                <a:spcPts val="670"/>
              </a:spcBef>
              <a:buFont typeface="Arial"/>
              <a:buChar char="–"/>
              <a:tabLst>
                <a:tab pos="756920" algn="l"/>
              </a:tabLst>
            </a:pPr>
            <a:r>
              <a:rPr lang="sr-Latn-RS" sz="2000" spc="5" dirty="0" smtClean="0">
                <a:latin typeface="Times New Roman" pitchFamily="18" charset="0"/>
                <a:cs typeface="Times New Roman" pitchFamily="18" charset="0"/>
              </a:rPr>
              <a:t>testicles..</a:t>
            </a:r>
            <a:endParaRPr sz="200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sr-Latn-RS" sz="3200" dirty="0" smtClean="0">
                <a:solidFill>
                  <a:srgbClr val="FF0000"/>
                </a:solidFill>
                <a:latin typeface="Times New Roman" pitchFamily="18" charset="0"/>
                <a:cs typeface="Times New Roman" pitchFamily="18" charset="0"/>
              </a:rPr>
              <a:t>Classifiction </a:t>
            </a:r>
            <a:r>
              <a:rPr lang="sr-Cyrl-RS" sz="3200" dirty="0" smtClean="0">
                <a:solidFill>
                  <a:srgbClr val="FF0000"/>
                </a:solidFill>
                <a:latin typeface="Times New Roman" pitchFamily="18" charset="0"/>
                <a:cs typeface="Times New Roman" pitchFamily="18" charset="0"/>
              </a:rPr>
              <a:t>А</a:t>
            </a:r>
            <a:r>
              <a:rPr lang="sr-Latn-RS" sz="3200" dirty="0" smtClean="0">
                <a:solidFill>
                  <a:srgbClr val="FF0000"/>
                </a:solidFill>
                <a:latin typeface="Times New Roman" pitchFamily="18" charset="0"/>
                <a:cs typeface="Times New Roman" pitchFamily="18" charset="0"/>
              </a:rPr>
              <a:t>ML</a:t>
            </a:r>
            <a:r>
              <a:rPr lang="sr-Cyrl-R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80728"/>
            <a:ext cx="8291264" cy="5145435"/>
          </a:xfrm>
        </p:spPr>
        <p:txBody>
          <a:bodyPr>
            <a:normAutofit/>
          </a:bodyPr>
          <a:lstStyle/>
          <a:p>
            <a:endParaRPr lang="sr-Latn-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Morphological </a:t>
            </a:r>
            <a:r>
              <a:rPr lang="sr-Latn-RS" sz="2000" dirty="0" smtClean="0">
                <a:latin typeface="Times New Roman" pitchFamily="18" charset="0"/>
                <a:cs typeface="Times New Roman" pitchFamily="18" charset="0"/>
              </a:rPr>
              <a:t>immunological classification includes cytological staining,immunophenotype and karyotype,important for diagnosis and </a:t>
            </a:r>
            <a:r>
              <a:rPr lang="sr-Latn-RS" sz="2000" dirty="0" smtClean="0">
                <a:latin typeface="Times New Roman" pitchFamily="18" charset="0"/>
                <a:cs typeface="Times New Roman" pitchFamily="18" charset="0"/>
              </a:rPr>
              <a:t>prognosis.</a:t>
            </a:r>
          </a:p>
          <a:p>
            <a:endParaRPr lang="sr-Cyrl-RS" sz="2000" dirty="0" smtClean="0">
              <a:latin typeface="Times New Roman" pitchFamily="18" charset="0"/>
              <a:cs typeface="Times New Roman" pitchFamily="18" charset="0"/>
            </a:endParaRPr>
          </a:p>
          <a:p>
            <a:endParaRPr lang="sr-Cyrl-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“FAB”</a:t>
            </a:r>
            <a:r>
              <a:rPr lang="sr-Cyrl-R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Franch</a:t>
            </a:r>
            <a:r>
              <a:rPr lang="sr-Cyrl-RS" sz="2000" dirty="0" smtClean="0">
                <a:latin typeface="Times New Roman" pitchFamily="18" charset="0"/>
                <a:cs typeface="Times New Roman" pitchFamily="18" charset="0"/>
              </a:rPr>
              <a:t>-А</a:t>
            </a:r>
            <a:r>
              <a:rPr lang="sr-Latn-RS" sz="2000" dirty="0" smtClean="0">
                <a:latin typeface="Times New Roman" pitchFamily="18" charset="0"/>
                <a:cs typeface="Times New Roman" pitchFamily="18" charset="0"/>
              </a:rPr>
              <a:t>merican</a:t>
            </a:r>
            <a:r>
              <a:rPr lang="sr-Cyrl-R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 British clasiffication</a:t>
            </a:r>
            <a:r>
              <a:rPr lang="sr-Cyrl-RS" sz="2000" dirty="0" smtClean="0">
                <a:latin typeface="Times New Roman" pitchFamily="18" charset="0"/>
                <a:cs typeface="Times New Roman" pitchFamily="18" charset="0"/>
              </a:rPr>
              <a:t>:  АМ</a:t>
            </a:r>
            <a:r>
              <a:rPr lang="sr-Latn-RS" sz="2000" dirty="0" smtClean="0">
                <a:latin typeface="Times New Roman" pitchFamily="18" charset="0"/>
                <a:cs typeface="Times New Roman" pitchFamily="18" charset="0"/>
              </a:rPr>
              <a:t>L</a:t>
            </a:r>
            <a:r>
              <a:rPr lang="sr-Cyrl-RS" sz="2000" dirty="0" smtClean="0">
                <a:latin typeface="Times New Roman" pitchFamily="18" charset="0"/>
                <a:cs typeface="Times New Roman" pitchFamily="18" charset="0"/>
              </a:rPr>
              <a:t>-М0, М1, М2, М3, М4, М5, М6, </a:t>
            </a:r>
            <a:r>
              <a:rPr lang="sr-Cyrl-RS" sz="2000" dirty="0" smtClean="0">
                <a:latin typeface="Times New Roman" pitchFamily="18" charset="0"/>
                <a:cs typeface="Times New Roman" pitchFamily="18" charset="0"/>
              </a:rPr>
              <a:t>М7</a:t>
            </a:r>
            <a:r>
              <a:rPr lang="sr-Latn-RS" sz="2000" dirty="0" smtClean="0">
                <a:latin typeface="Times New Roman" pitchFamily="18" charset="0"/>
                <a:cs typeface="Times New Roman" pitchFamily="18" charset="0"/>
              </a:rPr>
              <a:t>.</a:t>
            </a:r>
          </a:p>
          <a:p>
            <a:endParaRPr lang="sr-Cyrl-RS" sz="2000" dirty="0" smtClean="0">
              <a:latin typeface="Times New Roman" pitchFamily="18" charset="0"/>
              <a:cs typeface="Times New Roman" pitchFamily="18" charset="0"/>
            </a:endParaRPr>
          </a:p>
          <a:p>
            <a:endParaRPr lang="sr-Cyrl-R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a:t>
            </a:r>
            <a:r>
              <a:rPr lang="sr-Latn-RS" sz="2000" dirty="0" smtClean="0">
                <a:latin typeface="Times New Roman" pitchFamily="18" charset="0"/>
                <a:cs typeface="Times New Roman" pitchFamily="18" charset="0"/>
              </a:rPr>
              <a:t> latest WHO clasiffication also includes molecular markers.</a:t>
            </a:r>
            <a:endParaRPr lang="en-US" sz="20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pPr eaLnBrk="1" hangingPunct="1"/>
            <a:r>
              <a:rPr lang="sr-Latn-RS" sz="3200" dirty="0" smtClean="0">
                <a:latin typeface="Times New Roman" pitchFamily="18" charset="0"/>
                <a:cs typeface="Times New Roman" pitchFamily="18" charset="0"/>
              </a:rPr>
              <a:t>Possible cytogenetic changes</a:t>
            </a:r>
            <a:endParaRPr lang="en-US" sz="3200" dirty="0" smtClean="0">
              <a:latin typeface="Times New Roman" pitchFamily="18" charset="0"/>
              <a:cs typeface="Times New Roman" pitchFamily="18" charset="0"/>
            </a:endParaRPr>
          </a:p>
        </p:txBody>
      </p:sp>
      <p:sp>
        <p:nvSpPr>
          <p:cNvPr id="22531" name="Content Placeholder 2"/>
          <p:cNvSpPr>
            <a:spLocks noGrp="1"/>
          </p:cNvSpPr>
          <p:nvPr>
            <p:ph idx="1"/>
          </p:nvPr>
        </p:nvSpPr>
        <p:spPr/>
        <p:txBody>
          <a:bodyPr/>
          <a:lstStyle/>
          <a:p>
            <a:pPr eaLnBrk="1" hangingPunct="1"/>
            <a:r>
              <a:rPr lang="sr-Cyrl-CS" sz="2000" dirty="0" smtClean="0">
                <a:latin typeface="Times New Roman" pitchFamily="18" charset="0"/>
                <a:cs typeface="Times New Roman" pitchFamily="18" charset="0"/>
              </a:rPr>
              <a:t>Т</a:t>
            </a:r>
            <a:r>
              <a:rPr lang="sr-Latn-RS" sz="2000" dirty="0" smtClean="0">
                <a:latin typeface="Times New Roman" pitchFamily="18" charset="0"/>
                <a:cs typeface="Times New Roman" pitchFamily="18" charset="0"/>
              </a:rPr>
              <a:t>risomy</a:t>
            </a:r>
            <a:r>
              <a:rPr lang="sr-Cyrl-C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12</a:t>
            </a:r>
            <a:endParaRPr lang="sr-Latn-RS" sz="2000" dirty="0" smtClean="0">
              <a:latin typeface="Times New Roman" pitchFamily="18" charset="0"/>
              <a:cs typeface="Times New Roman" pitchFamily="18" charset="0"/>
            </a:endParaRPr>
          </a:p>
          <a:p>
            <a:pPr eaLnBrk="1" hangingPunct="1"/>
            <a:endParaRPr lang="sr-Cyrl-CS" sz="2000" dirty="0" smtClean="0">
              <a:latin typeface="Times New Roman" pitchFamily="18" charset="0"/>
              <a:cs typeface="Times New Roman" pitchFamily="18" charset="0"/>
            </a:endParaRPr>
          </a:p>
          <a:p>
            <a:pPr eaLnBrk="1" hangingPunct="1"/>
            <a:r>
              <a:rPr lang="sr-Cyrl-CS" sz="2000" dirty="0" smtClean="0">
                <a:latin typeface="Times New Roman" pitchFamily="18" charset="0"/>
                <a:cs typeface="Times New Roman" pitchFamily="18" charset="0"/>
              </a:rPr>
              <a:t>Т</a:t>
            </a:r>
            <a:r>
              <a:rPr lang="sr-Latn-RS" sz="2000" dirty="0" smtClean="0">
                <a:latin typeface="Times New Roman" pitchFamily="18" charset="0"/>
                <a:cs typeface="Times New Roman" pitchFamily="18" charset="0"/>
              </a:rPr>
              <a:t>ranslocation</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t(9;22</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eaLnBrk="1" hangingPunct="1"/>
            <a:endParaRPr lang="sr-Cyrl-CS" sz="2000" dirty="0" smtClean="0">
              <a:latin typeface="Times New Roman" pitchFamily="18" charset="0"/>
              <a:cs typeface="Times New Roman" pitchFamily="18" charset="0"/>
            </a:endParaRPr>
          </a:p>
          <a:p>
            <a:pPr eaLnBrk="1" hangingPunct="1"/>
            <a:r>
              <a:rPr lang="sr-Cyrl-CS" sz="2000" dirty="0" smtClean="0">
                <a:latin typeface="Times New Roman" pitchFamily="18" charset="0"/>
                <a:cs typeface="Times New Roman" pitchFamily="18" charset="0"/>
              </a:rPr>
              <a:t>Т</a:t>
            </a:r>
            <a:r>
              <a:rPr lang="sr-Latn-RS" sz="2000" dirty="0" smtClean="0">
                <a:latin typeface="Times New Roman" pitchFamily="18" charset="0"/>
                <a:cs typeface="Times New Roman" pitchFamily="18" charset="0"/>
              </a:rPr>
              <a:t>ranslocation</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t(8;21</a:t>
            </a:r>
            <a:r>
              <a:rPr lang="en-US"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eaLnBrk="1" hangingPunct="1"/>
            <a:endParaRPr lang="sr-Cyrl-C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Inversion</a:t>
            </a:r>
            <a:r>
              <a:rPr lang="sr-Cyrl-CS" sz="2000" dirty="0" smtClean="0">
                <a:latin typeface="Times New Roman" pitchFamily="18" charset="0"/>
                <a:cs typeface="Times New Roman" pitchFamily="18" charset="0"/>
              </a:rPr>
              <a:t>16 </a:t>
            </a:r>
            <a:r>
              <a:rPr lang="sr-Cyrl-C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inv(16)(p13q22</a:t>
            </a:r>
            <a:r>
              <a:rPr lang="sr-Cyrl-CS" sz="2000" dirty="0" smtClean="0">
                <a:latin typeface="Times New Roman" pitchFamily="18" charset="0"/>
                <a:cs typeface="Times New Roman" pitchFamily="18" charset="0"/>
              </a:rPr>
              <a:t>)</a:t>
            </a:r>
          </a:p>
          <a:p>
            <a:pPr eaLnBrk="1" hangingPunct="1"/>
            <a:endParaRPr lang="en-US" b="1" dirty="0" smtClean="0">
              <a:solidFill>
                <a:schemeClr val="bg1"/>
              </a:solidFill>
              <a:latin typeface="Humanist777Black" pitchFamily="34" charset="0"/>
            </a:endParaRPr>
          </a:p>
          <a:p>
            <a:pPr eaLnBrk="1" hangingPunct="1"/>
            <a:r>
              <a:rPr lang="en-US" b="1" dirty="0" err="1" smtClean="0">
                <a:solidFill>
                  <a:schemeClr val="bg1"/>
                </a:solidFill>
                <a:latin typeface="Humanist777Black" pitchFamily="34" charset="0"/>
              </a:rPr>
              <a:t>nv</a:t>
            </a:r>
            <a:r>
              <a:rPr lang="en-US" b="1" dirty="0" smtClean="0">
                <a:solidFill>
                  <a:schemeClr val="bg1"/>
                </a:solidFill>
                <a:latin typeface="Humanist777Black" pitchFamily="34" charset="0"/>
              </a:rPr>
              <a:t>(16)(p13q22)</a:t>
            </a:r>
          </a:p>
          <a:p>
            <a:pPr eaLnBrk="1" hangingPunct="1"/>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pPr eaLnBrk="1" hangingPunct="1"/>
            <a:r>
              <a:rPr lang="sr-Latn-RS" sz="3200" dirty="0" smtClean="0">
                <a:latin typeface="Times New Roman" pitchFamily="18" charset="0"/>
                <a:cs typeface="Times New Roman" pitchFamily="18" charset="0"/>
              </a:rPr>
              <a:t>THE INFLUENCE OF KARYOTYPE ON PROGNOSIS</a:t>
            </a:r>
            <a:endParaRPr lang="en-US" sz="3200" dirty="0" smtClean="0">
              <a:latin typeface="Times New Roman" pitchFamily="18" charset="0"/>
              <a:cs typeface="Times New Roman" pitchFamily="18" charset="0"/>
            </a:endParaRPr>
          </a:p>
        </p:txBody>
      </p:sp>
      <p:sp>
        <p:nvSpPr>
          <p:cNvPr id="23555" name="Content Placeholder 2"/>
          <p:cNvSpPr>
            <a:spLocks noGrp="1"/>
          </p:cNvSpPr>
          <p:nvPr>
            <p:ph idx="1"/>
          </p:nvPr>
        </p:nvSpPr>
        <p:spPr>
          <a:xfrm>
            <a:off x="457200" y="1600200"/>
            <a:ext cx="8534400" cy="4525963"/>
          </a:xfrm>
        </p:spPr>
        <p:txBody>
          <a:bodyPr/>
          <a:lstStyle/>
          <a:p>
            <a:pPr eaLnBrk="1" hangingPunct="1"/>
            <a:r>
              <a:rPr lang="en-US" sz="2000" dirty="0" smtClean="0">
                <a:latin typeface="Times New Roman" pitchFamily="18" charset="0"/>
                <a:cs typeface="Times New Roman" pitchFamily="18" charset="0"/>
              </a:rPr>
              <a:t>Favorable</a:t>
            </a:r>
            <a:r>
              <a:rPr lang="sr-Latn-RS" sz="2000" dirty="0" smtClean="0">
                <a:latin typeface="Times New Roman" pitchFamily="18" charset="0"/>
                <a:cs typeface="Times New Roman" pitchFamily="18" charset="0"/>
              </a:rPr>
              <a:t> karyotype</a:t>
            </a:r>
            <a:r>
              <a:rPr lang="sr-Cyrl-CS" sz="2000" dirty="0" smtClean="0">
                <a:latin typeface="Times New Roman" pitchFamily="18" charset="0"/>
                <a:cs typeface="Times New Roman" pitchFamily="18" charset="0"/>
              </a:rPr>
              <a:t>               </a:t>
            </a:r>
            <a:r>
              <a:rPr lang="fr-FR" sz="2000" dirty="0" err="1" smtClean="0">
                <a:latin typeface="Times New Roman" pitchFamily="18" charset="0"/>
                <a:cs typeface="Times New Roman" pitchFamily="18" charset="0"/>
              </a:rPr>
              <a:t>inv</a:t>
            </a:r>
            <a:r>
              <a:rPr lang="fr-FR" sz="2000" dirty="0" smtClean="0">
                <a:latin typeface="Times New Roman" pitchFamily="18" charset="0"/>
                <a:cs typeface="Times New Roman" pitchFamily="18" charset="0"/>
              </a:rPr>
              <a:t>(16); t(15;17); t(8;21</a:t>
            </a:r>
            <a:r>
              <a:rPr lang="fr-FR" sz="2000" dirty="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eaLnBrk="1" hangingPunct="1">
              <a:buNone/>
            </a:pPr>
            <a:endParaRPr lang="sr-Cyrl-CS" sz="2000" dirty="0" smtClean="0">
              <a:latin typeface="Times New Roman" pitchFamily="18" charset="0"/>
              <a:cs typeface="Times New Roman" pitchFamily="18" charset="0"/>
            </a:endParaRPr>
          </a:p>
          <a:p>
            <a:pPr eaLnBrk="1" hangingPunct="1"/>
            <a:endParaRPr lang="sr-Cyrl-C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Middle</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trisomy</a:t>
            </a:r>
            <a:r>
              <a:rPr lang="sr-Cyrl-CS"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8, </a:t>
            </a:r>
            <a:r>
              <a:rPr lang="sr-Latn-RS" sz="2000" dirty="0" smtClean="0">
                <a:latin typeface="Times New Roman" pitchFamily="18" charset="0"/>
                <a:cs typeface="Times New Roman" pitchFamily="18" charset="0"/>
              </a:rPr>
              <a:t>trisomy</a:t>
            </a:r>
            <a:r>
              <a:rPr lang="sr-Cyrl-CS"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21, 					</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normal </a:t>
            </a:r>
            <a:r>
              <a:rPr lang="sr-Latn-RS" sz="2000" dirty="0" smtClean="0">
                <a:latin typeface="Times New Roman" pitchFamily="18" charset="0"/>
                <a:cs typeface="Times New Roman" pitchFamily="18" charset="0"/>
              </a:rPr>
              <a:t>karyotype</a:t>
            </a:r>
          </a:p>
          <a:p>
            <a:pPr eaLnBrk="1" hangingPunct="1">
              <a:buNone/>
            </a:pPr>
            <a:endParaRPr lang="sr-Cyrl-CS" sz="2000" dirty="0" smtClean="0">
              <a:latin typeface="Times New Roman" pitchFamily="18" charset="0"/>
              <a:cs typeface="Times New Roman" pitchFamily="18" charset="0"/>
            </a:endParaRPr>
          </a:p>
          <a:p>
            <a:pPr eaLnBrk="1" hangingPunct="1"/>
            <a:endParaRPr lang="sr-Cyrl-CS" sz="2000" dirty="0" smtClean="0">
              <a:latin typeface="Times New Roman" pitchFamily="18" charset="0"/>
              <a:cs typeface="Times New Roman" pitchFamily="18" charset="0"/>
            </a:endParaRPr>
          </a:p>
          <a:p>
            <a:pPr eaLnBrk="1" hangingPunct="1">
              <a:spcAft>
                <a:spcPct val="30000"/>
              </a:spcAft>
            </a:pPr>
            <a:r>
              <a:rPr lang="sr-Latn-RS" sz="2000" dirty="0" smtClean="0">
                <a:latin typeface="Times New Roman" pitchFamily="18" charset="0"/>
                <a:cs typeface="Times New Roman" pitchFamily="18" charset="0"/>
              </a:rPr>
              <a:t>Unfavorable karyotype</a:t>
            </a:r>
            <a:r>
              <a:rPr lang="sr-Cyrl-CS"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-5,</a:t>
            </a:r>
            <a:r>
              <a:rPr lang="fr-FR" sz="2000" dirty="0" err="1" smtClean="0">
                <a:latin typeface="Times New Roman" pitchFamily="18" charset="0"/>
                <a:cs typeface="Times New Roman" pitchFamily="18" charset="0"/>
              </a:rPr>
              <a:t>del</a:t>
            </a:r>
            <a:r>
              <a:rPr lang="fr-FR" sz="2000" dirty="0" smtClean="0">
                <a:latin typeface="Times New Roman" pitchFamily="18" charset="0"/>
                <a:cs typeface="Times New Roman" pitchFamily="18" charset="0"/>
              </a:rPr>
              <a:t>(5q), -7,</a:t>
            </a:r>
            <a:r>
              <a:rPr lang="fr-FR" sz="2000" dirty="0" err="1" smtClean="0">
                <a:latin typeface="Times New Roman" pitchFamily="18" charset="0"/>
                <a:cs typeface="Times New Roman" pitchFamily="18" charset="0"/>
              </a:rPr>
              <a:t>del</a:t>
            </a:r>
            <a:r>
              <a:rPr lang="fr-FR" sz="2000" dirty="0" smtClean="0">
                <a:latin typeface="Times New Roman" pitchFamily="18" charset="0"/>
                <a:cs typeface="Times New Roman" pitchFamily="18" charset="0"/>
              </a:rPr>
              <a:t>(7q),</a:t>
            </a:r>
            <a:r>
              <a:rPr lang="fr-FR" sz="2000" dirty="0" err="1" smtClean="0">
                <a:latin typeface="Times New Roman" pitchFamily="18" charset="0"/>
                <a:cs typeface="Times New Roman" pitchFamily="18" charset="0"/>
              </a:rPr>
              <a:t>inv</a:t>
            </a:r>
            <a:r>
              <a:rPr lang="fr-FR" sz="2000" dirty="0" smtClean="0">
                <a:latin typeface="Times New Roman" pitchFamily="18" charset="0"/>
                <a:cs typeface="Times New Roman" pitchFamily="18" charset="0"/>
              </a:rPr>
              <a:t>(3q),  			</a:t>
            </a:r>
            <a:r>
              <a:rPr lang="sr-Cyrl-CS"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t(9;22),  t(6;9),</a:t>
            </a:r>
            <a:endParaRPr lang="en-US" sz="2000" dirty="0" smtClean="0">
              <a:latin typeface="Times New Roman" pitchFamily="18" charset="0"/>
              <a:cs typeface="Times New Roman" pitchFamily="18" charset="0"/>
            </a:endParaRPr>
          </a:p>
          <a:p>
            <a:pPr eaLnBrk="1" hangingPunct="1"/>
            <a:r>
              <a:rPr lang="fr-FR"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disturbance</a:t>
            </a:r>
            <a:r>
              <a:rPr lang="fr-FR" sz="2000" dirty="0" smtClean="0">
                <a:latin typeface="Times New Roman" pitchFamily="18" charset="0"/>
                <a:cs typeface="Times New Roman" pitchFamily="18" charset="0"/>
              </a:rPr>
              <a:t>11q,</a:t>
            </a:r>
            <a:endParaRPr lang="en-US" sz="2000" dirty="0" smtClean="0">
              <a:latin typeface="Times New Roman" pitchFamily="18" charset="0"/>
              <a:cs typeface="Times New Roman" pitchFamily="18" charset="0"/>
            </a:endParaRPr>
          </a:p>
          <a:p>
            <a:pPr eaLnBrk="1" hangingPunct="1">
              <a:spcAft>
                <a:spcPct val="30000"/>
              </a:spcAft>
            </a:pPr>
            <a:r>
              <a:rPr lang="fr-FR"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complex karyotypes</a:t>
            </a:r>
            <a:r>
              <a:rPr lang="en-US" sz="2000" dirty="0" smtClean="0">
                <a:latin typeface="Times New Roman" pitchFamily="18" charset="0"/>
                <a:cs typeface="Times New Roman" pitchFamily="18" charset="0"/>
              </a:rPr>
              <a:t> </a:t>
            </a:r>
          </a:p>
          <a:p>
            <a:pPr eaLnBrk="1" hangingPunct="1"/>
            <a:endParaRPr lang="sr-Cyrl-CS" dirty="0" smtClean="0"/>
          </a:p>
          <a:p>
            <a:pPr eaLnBrk="1" hangingPunct="1"/>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79289"/>
            <a:ext cx="8229600" cy="666849"/>
          </a:xfrm>
          <a:prstGeom prst="rect">
            <a:avLst/>
          </a:prstGeom>
        </p:spPr>
        <p:txBody>
          <a:bodyPr vert="horz" wrap="square" lIns="0" tIns="0" rIns="0" bIns="0" rtlCol="0">
            <a:spAutoFit/>
          </a:bodyPr>
          <a:lstStyle/>
          <a:p>
            <a:pPr marL="3221990" marR="5080" indent="-3206115" algn="l">
              <a:lnSpc>
                <a:spcPts val="5190"/>
              </a:lnSpc>
            </a:pPr>
            <a:r>
              <a:rPr lang="sr-Latn-RS" sz="3200" spc="-25" dirty="0" smtClean="0">
                <a:latin typeface="Times New Roman" pitchFamily="18" charset="0"/>
                <a:cs typeface="Times New Roman" pitchFamily="18" charset="0"/>
              </a:rPr>
              <a:t>            Chronic </a:t>
            </a:r>
            <a:r>
              <a:rPr lang="sr-Latn-RS" sz="3200" spc="-25" dirty="0" smtClean="0">
                <a:latin typeface="Times New Roman" pitchFamily="18" charset="0"/>
                <a:cs typeface="Times New Roman" pitchFamily="18" charset="0"/>
              </a:rPr>
              <a:t>myeloid leukemia</a:t>
            </a:r>
            <a:r>
              <a:rPr sz="3200" spc="-25" smtClean="0">
                <a:latin typeface="Times New Roman" pitchFamily="18" charset="0"/>
                <a:cs typeface="Times New Roman" pitchFamily="18" charset="0"/>
              </a:rPr>
              <a:t>  </a:t>
            </a:r>
            <a:r>
              <a:rPr sz="3200" dirty="0">
                <a:latin typeface="Times New Roman" pitchFamily="18" charset="0"/>
                <a:cs typeface="Times New Roman" pitchFamily="18" charset="0"/>
              </a:rPr>
              <a:t>(HML)</a:t>
            </a:r>
          </a:p>
        </p:txBody>
      </p:sp>
      <p:sp>
        <p:nvSpPr>
          <p:cNvPr id="3" name="object 3"/>
          <p:cNvSpPr txBox="1"/>
          <p:nvPr/>
        </p:nvSpPr>
        <p:spPr>
          <a:xfrm>
            <a:off x="827584" y="2420888"/>
            <a:ext cx="6916380" cy="1808187"/>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spc="-5" dirty="0" smtClean="0">
                <a:latin typeface="Times New Roman" pitchFamily="18" charset="0"/>
                <a:cs typeface="Times New Roman" pitchFamily="18" charset="0"/>
              </a:rPr>
              <a:t>Stages of the disease</a:t>
            </a:r>
            <a:r>
              <a:rPr lang="sr-Cyrl-RS" sz="2000" spc="-5" dirty="0" smtClean="0">
                <a:latin typeface="Times New Roman" pitchFamily="18" charset="0"/>
                <a:cs typeface="Times New Roman" pitchFamily="18" charset="0"/>
              </a:rPr>
              <a:t> </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355600" indent="-342900">
              <a:lnSpc>
                <a:spcPct val="100000"/>
              </a:lnSpc>
              <a:buFont typeface="Arial"/>
              <a:buChar char="•"/>
              <a:tabLst>
                <a:tab pos="354965" algn="l"/>
                <a:tab pos="355600" algn="l"/>
              </a:tabLst>
            </a:pPr>
            <a:endParaRPr sz="2000" dirty="0">
              <a:latin typeface="Times New Roman" pitchFamily="18" charset="0"/>
              <a:cs typeface="Times New Roman" pitchFamily="18" charset="0"/>
            </a:endParaRPr>
          </a:p>
          <a:p>
            <a:pPr marL="756285" lvl="1" indent="-286385">
              <a:lnSpc>
                <a:spcPct val="100000"/>
              </a:lnSpc>
              <a:spcBef>
                <a:spcPts val="680"/>
              </a:spcBef>
              <a:buFont typeface="Arial"/>
              <a:buChar char="–"/>
              <a:tabLst>
                <a:tab pos="756920" algn="l"/>
              </a:tabLst>
            </a:pPr>
            <a:r>
              <a:rPr lang="sr-Latn-RS" sz="2000" b="1" spc="-5" dirty="0" smtClean="0">
                <a:solidFill>
                  <a:srgbClr val="E36C09"/>
                </a:solidFill>
                <a:latin typeface="Times New Roman" pitchFamily="18" charset="0"/>
                <a:cs typeface="Times New Roman" pitchFamily="18" charset="0"/>
              </a:rPr>
              <a:t>Chronic</a:t>
            </a:r>
            <a:r>
              <a:rPr lang="sr-Cyrl-RS" sz="2000" b="1" spc="-5" dirty="0" smtClean="0">
                <a:solidFill>
                  <a:srgbClr val="E36C09"/>
                </a:solidFill>
                <a:latin typeface="Times New Roman" pitchFamily="18" charset="0"/>
                <a:cs typeface="Times New Roman" pitchFamily="18" charset="0"/>
              </a:rPr>
              <a:t> </a:t>
            </a:r>
            <a:r>
              <a:rPr sz="200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stable</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756285" lvl="1" indent="-286385">
              <a:lnSpc>
                <a:spcPct val="100000"/>
              </a:lnSpc>
              <a:spcBef>
                <a:spcPts val="680"/>
              </a:spcBef>
              <a:buFont typeface="Arial"/>
              <a:buChar char="–"/>
              <a:tabLst>
                <a:tab pos="756920" algn="l"/>
              </a:tabLst>
            </a:pPr>
            <a:endParaRPr sz="2000" dirty="0">
              <a:latin typeface="Times New Roman" pitchFamily="18" charset="0"/>
              <a:cs typeface="Times New Roman" pitchFamily="18" charset="0"/>
            </a:endParaRPr>
          </a:p>
          <a:p>
            <a:pPr marL="756285" lvl="1" indent="-286385">
              <a:lnSpc>
                <a:spcPct val="100000"/>
              </a:lnSpc>
              <a:spcBef>
                <a:spcPts val="670"/>
              </a:spcBef>
              <a:buFont typeface="Arial"/>
              <a:buChar char="–"/>
              <a:tabLst>
                <a:tab pos="756920" algn="l"/>
              </a:tabLst>
            </a:pPr>
            <a:r>
              <a:rPr sz="2000" b="1" spc="-15" smtClean="0">
                <a:solidFill>
                  <a:srgbClr val="E36C09"/>
                </a:solidFill>
                <a:latin typeface="Times New Roman" pitchFamily="18" charset="0"/>
                <a:cs typeface="Times New Roman" pitchFamily="18" charset="0"/>
              </a:rPr>
              <a:t>А</a:t>
            </a:r>
            <a:r>
              <a:rPr lang="sr-Latn-RS" sz="2000" b="1" spc="-15" dirty="0" smtClean="0">
                <a:solidFill>
                  <a:srgbClr val="E36C09"/>
                </a:solidFill>
                <a:latin typeface="Times New Roman" pitchFamily="18" charset="0"/>
                <a:cs typeface="Times New Roman" pitchFamily="18" charset="0"/>
              </a:rPr>
              <a:t>cuteization</a:t>
            </a:r>
            <a:r>
              <a:rPr lang="sr-Cyrl-RS" sz="2000" b="1" spc="-15" dirty="0" smtClean="0">
                <a:solidFill>
                  <a:srgbClr val="E36C09"/>
                </a:solidFill>
                <a:latin typeface="Times New Roman" pitchFamily="18" charset="0"/>
                <a:cs typeface="Times New Roman" pitchFamily="18" charset="0"/>
              </a:rPr>
              <a:t> </a:t>
            </a:r>
            <a:r>
              <a:rPr sz="2000" spc="-15" smtClean="0">
                <a:latin typeface="Times New Roman" pitchFamily="18" charset="0"/>
                <a:cs typeface="Times New Roman" pitchFamily="18" charset="0"/>
              </a:rPr>
              <a:t>(</a:t>
            </a:r>
            <a:r>
              <a:rPr lang="sr-Latn-RS" sz="2000" spc="-15" dirty="0" smtClean="0">
                <a:latin typeface="Times New Roman" pitchFamily="18" charset="0"/>
                <a:cs typeface="Times New Roman" pitchFamily="18" charset="0"/>
              </a:rPr>
              <a:t>blast crisis</a:t>
            </a:r>
            <a:r>
              <a:rPr sz="2000" spc="-5" smtClean="0">
                <a:latin typeface="Times New Roman" pitchFamily="18" charset="0"/>
                <a:cs typeface="Times New Roman" pitchFamily="18" charset="0"/>
              </a:rPr>
              <a:t>)</a:t>
            </a:r>
            <a:endParaRPr sz="20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79289"/>
            <a:ext cx="8229600" cy="666849"/>
          </a:xfrm>
          <a:prstGeom prst="rect">
            <a:avLst/>
          </a:prstGeom>
        </p:spPr>
        <p:txBody>
          <a:bodyPr vert="horz" wrap="square" lIns="0" tIns="0" rIns="0" bIns="0" rtlCol="0">
            <a:spAutoFit/>
          </a:bodyPr>
          <a:lstStyle/>
          <a:p>
            <a:pPr marL="3221990" marR="5080" indent="-3206115" algn="l">
              <a:lnSpc>
                <a:spcPts val="5190"/>
              </a:lnSpc>
            </a:pPr>
            <a:r>
              <a:rPr lang="sr-Latn-RS" sz="3200" spc="-25" dirty="0" smtClean="0">
                <a:latin typeface="Times New Roman" pitchFamily="18" charset="0"/>
                <a:cs typeface="Times New Roman" pitchFamily="18" charset="0"/>
              </a:rPr>
              <a:t>        </a:t>
            </a:r>
            <a:r>
              <a:rPr lang="en-US" sz="3200" spc="-25" dirty="0" smtClean="0">
                <a:latin typeface="Times New Roman" pitchFamily="18" charset="0"/>
                <a:cs typeface="Times New Roman" pitchFamily="18" charset="0"/>
              </a:rPr>
              <a:t>Chronic </a:t>
            </a:r>
            <a:r>
              <a:rPr lang="en-US" sz="3200" spc="-25" dirty="0" smtClean="0">
                <a:latin typeface="Times New Roman" pitchFamily="18" charset="0"/>
                <a:cs typeface="Times New Roman" pitchFamily="18" charset="0"/>
              </a:rPr>
              <a:t>myeloid leukemia  </a:t>
            </a:r>
            <a:r>
              <a:rPr lang="en-US" sz="3200" dirty="0" smtClean="0">
                <a:latin typeface="Times New Roman" pitchFamily="18" charset="0"/>
                <a:cs typeface="Times New Roman" pitchFamily="18" charset="0"/>
              </a:rPr>
              <a:t>(HML)</a:t>
            </a:r>
            <a:endParaRPr sz="3200" dirty="0">
              <a:latin typeface="Times New Roman" pitchFamily="18" charset="0"/>
              <a:cs typeface="Times New Roman" pitchFamily="18" charset="0"/>
            </a:endParaRPr>
          </a:p>
        </p:txBody>
      </p:sp>
      <p:sp>
        <p:nvSpPr>
          <p:cNvPr id="3" name="object 3"/>
          <p:cNvSpPr txBox="1"/>
          <p:nvPr/>
        </p:nvSpPr>
        <p:spPr>
          <a:xfrm>
            <a:off x="535940" y="1632965"/>
            <a:ext cx="7832090" cy="3218830"/>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dirty="0" smtClean="0">
                <a:latin typeface="Times New Roman" pitchFamily="18" charset="0"/>
                <a:cs typeface="Times New Roman" pitchFamily="18" charset="0"/>
              </a:rPr>
              <a:t>In the acceleration or acute phase, there is on increase in the number of blasts and hypermetabolism of leukemic cells</a:t>
            </a:r>
            <a:r>
              <a:rPr sz="2000" smtClean="0">
                <a:latin typeface="Times New Roman" pitchFamily="18" charset="0"/>
                <a:cs typeface="Times New Roman" pitchFamily="18" charset="0"/>
              </a:rPr>
              <a:t>:</a:t>
            </a:r>
            <a:endParaRPr lang="sr-Latn-RS" sz="2000" dirty="0" smtClean="0">
              <a:latin typeface="Times New Roman" pitchFamily="18" charset="0"/>
              <a:cs typeface="Times New Roman" pitchFamily="18" charset="0"/>
            </a:endParaRPr>
          </a:p>
          <a:p>
            <a:pPr marL="355600" indent="-342900">
              <a:lnSpc>
                <a:spcPct val="100000"/>
              </a:lnSpc>
              <a:buFont typeface="Arial"/>
              <a:buChar char="•"/>
              <a:tabLst>
                <a:tab pos="354965" algn="l"/>
                <a:tab pos="355600" algn="l"/>
              </a:tabLst>
            </a:pPr>
            <a:endParaRPr sz="2000" dirty="0">
              <a:latin typeface="Times New Roman" pitchFamily="18" charset="0"/>
              <a:cs typeface="Times New Roman" pitchFamily="18" charset="0"/>
            </a:endParaRPr>
          </a:p>
          <a:p>
            <a:pPr marL="756285" lvl="1" indent="-286385">
              <a:lnSpc>
                <a:spcPct val="100000"/>
              </a:lnSpc>
              <a:spcBef>
                <a:spcPts val="675"/>
              </a:spcBef>
              <a:buFont typeface="Arial"/>
              <a:buChar char="–"/>
              <a:tabLst>
                <a:tab pos="756920" algn="l"/>
              </a:tabLst>
            </a:pPr>
            <a:r>
              <a:rPr lang="en-US" sz="2000" spc="-5" dirty="0" smtClean="0">
                <a:latin typeface="Times New Roman" pitchFamily="18" charset="0"/>
                <a:cs typeface="Times New Roman" pitchFamily="18" charset="0"/>
              </a:rPr>
              <a:t>F</a:t>
            </a:r>
            <a:r>
              <a:rPr lang="sr-Latn-RS" sz="2000" spc="-5" dirty="0" smtClean="0">
                <a:latin typeface="Times New Roman" pitchFamily="18" charset="0"/>
                <a:cs typeface="Times New Roman" pitchFamily="18" charset="0"/>
              </a:rPr>
              <a:t>ever,</a:t>
            </a:r>
            <a:endParaRPr sz="2000" dirty="0">
              <a:latin typeface="Times New Roman" pitchFamily="18" charset="0"/>
              <a:cs typeface="Times New Roman" pitchFamily="18" charset="0"/>
            </a:endParaRPr>
          </a:p>
          <a:p>
            <a:pPr marL="756285" lvl="1" indent="-286385">
              <a:lnSpc>
                <a:spcPct val="100000"/>
              </a:lnSpc>
              <a:spcBef>
                <a:spcPts val="670"/>
              </a:spcBef>
              <a:buFont typeface="Arial"/>
              <a:buChar char="–"/>
              <a:tabLst>
                <a:tab pos="756920" algn="l"/>
              </a:tabLst>
            </a:pPr>
            <a:r>
              <a:rPr lang="en-US" sz="2000" spc="-5" dirty="0" smtClean="0">
                <a:latin typeface="Times New Roman" pitchFamily="18" charset="0"/>
                <a:cs typeface="Times New Roman" pitchFamily="18" charset="0"/>
              </a:rPr>
              <a:t>N</a:t>
            </a:r>
            <a:r>
              <a:rPr lang="sr-Latn-RS" sz="2000" spc="-5" dirty="0" smtClean="0">
                <a:latin typeface="Times New Roman" pitchFamily="18" charset="0"/>
                <a:cs typeface="Times New Roman" pitchFamily="18" charset="0"/>
              </a:rPr>
              <a:t>ight sweats,</a:t>
            </a:r>
          </a:p>
          <a:p>
            <a:pPr marL="756285" lvl="1" indent="-286385">
              <a:lnSpc>
                <a:spcPct val="100000"/>
              </a:lnSpc>
              <a:spcBef>
                <a:spcPts val="670"/>
              </a:spcBef>
              <a:buFont typeface="Arial"/>
              <a:buChar char="–"/>
              <a:tabLst>
                <a:tab pos="756920" algn="l"/>
              </a:tabLst>
            </a:pPr>
            <a:r>
              <a:rPr lang="en-US" sz="2000" dirty="0" smtClean="0">
                <a:latin typeface="Times New Roman" pitchFamily="18" charset="0"/>
                <a:cs typeface="Times New Roman" pitchFamily="18" charset="0"/>
              </a:rPr>
              <a:t>W</a:t>
            </a:r>
            <a:r>
              <a:rPr lang="sr-Latn-RS" sz="2000" dirty="0" smtClean="0">
                <a:latin typeface="Times New Roman" pitchFamily="18" charset="0"/>
                <a:cs typeface="Times New Roman" pitchFamily="18" charset="0"/>
              </a:rPr>
              <a:t>eight </a:t>
            </a:r>
            <a:r>
              <a:rPr lang="sr-Latn-RS" sz="2000" dirty="0" smtClean="0">
                <a:latin typeface="Times New Roman" pitchFamily="18" charset="0"/>
                <a:cs typeface="Times New Roman" pitchFamily="18" charset="0"/>
              </a:rPr>
              <a:t>loss</a:t>
            </a:r>
          </a:p>
          <a:p>
            <a:pPr marL="756285" lvl="1" indent="-286385">
              <a:lnSpc>
                <a:spcPct val="100000"/>
              </a:lnSpc>
              <a:spcBef>
                <a:spcPts val="670"/>
              </a:spcBef>
              <a:tabLst>
                <a:tab pos="756920" algn="l"/>
              </a:tabLst>
            </a:pPr>
            <a:endParaRPr lang="sr-Latn-RS" sz="2000" dirty="0" smtClean="0">
              <a:latin typeface="Times New Roman" pitchFamily="18" charset="0"/>
              <a:cs typeface="Times New Roman" pitchFamily="18" charset="0"/>
            </a:endParaRPr>
          </a:p>
          <a:p>
            <a:pPr marL="756285" lvl="1" indent="-286385">
              <a:lnSpc>
                <a:spcPct val="100000"/>
              </a:lnSpc>
              <a:spcBef>
                <a:spcPts val="670"/>
              </a:spcBef>
              <a:tabLst>
                <a:tab pos="756920" algn="l"/>
              </a:tabLst>
            </a:pPr>
            <a:r>
              <a:rPr lang="sr-Latn-RS" sz="2000" dirty="0" smtClean="0">
                <a:latin typeface="Times New Roman" pitchFamily="18" charset="0"/>
                <a:cs typeface="Times New Roman" pitchFamily="18" charset="0"/>
              </a:rPr>
              <a:t>In the stage of blast crisis,all symptoms intensivity,there is infiltration of the skin and bones,CNS..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438400" y="1228724"/>
            <a:ext cx="4191000" cy="5629271"/>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841654" y="219583"/>
            <a:ext cx="7461884" cy="984885"/>
          </a:xfrm>
          <a:prstGeom prst="rect">
            <a:avLst/>
          </a:prstGeom>
        </p:spPr>
        <p:txBody>
          <a:bodyPr vert="horz" wrap="square" lIns="0" tIns="0" rIns="0" bIns="0" rtlCol="0">
            <a:spAutoFit/>
          </a:bodyPr>
          <a:lstStyle/>
          <a:p>
            <a:pPr algn="ctr">
              <a:lnSpc>
                <a:spcPct val="100000"/>
              </a:lnSpc>
            </a:pPr>
            <a:r>
              <a:rPr lang="en-US" sz="3200" spc="-25" dirty="0" smtClean="0">
                <a:latin typeface="Times New Roman" pitchFamily="18" charset="0"/>
                <a:cs typeface="Times New Roman" pitchFamily="18" charset="0"/>
              </a:rPr>
              <a:t>Chronic myeloid leukemia </a:t>
            </a:r>
            <a:r>
              <a:rPr sz="3200" spc="-20" smtClean="0">
                <a:latin typeface="Times New Roman" pitchFamily="18" charset="0"/>
                <a:cs typeface="Times New Roman" pitchFamily="18" charset="0"/>
              </a:rPr>
              <a:t>:</a:t>
            </a:r>
            <a:endParaRPr sz="3200" dirty="0">
              <a:latin typeface="Times New Roman" pitchFamily="18" charset="0"/>
              <a:cs typeface="Times New Roman" pitchFamily="18" charset="0"/>
            </a:endParaRPr>
          </a:p>
          <a:p>
            <a:pPr algn="ctr">
              <a:lnSpc>
                <a:spcPct val="100000"/>
              </a:lnSpc>
            </a:pPr>
            <a:r>
              <a:rPr lang="en-US" sz="3200" spc="-5" dirty="0" smtClean="0">
                <a:latin typeface="Times New Roman" pitchFamily="18" charset="0"/>
                <a:cs typeface="Times New Roman" pitchFamily="18" charset="0"/>
              </a:rPr>
              <a:t>Philadelphia</a:t>
            </a:r>
            <a:r>
              <a:rPr lang="sr-Latn-RS" sz="3200" spc="-5" dirty="0" smtClean="0">
                <a:latin typeface="Times New Roman" pitchFamily="18" charset="0"/>
                <a:cs typeface="Times New Roman" pitchFamily="18" charset="0"/>
              </a:rPr>
              <a:t> chromosome</a:t>
            </a:r>
            <a:endParaRPr sz="32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944562"/>
          </a:xfrm>
        </p:spPr>
        <p:txBody>
          <a:bodyPr>
            <a:normAutofit/>
          </a:bodyPr>
          <a:lstStyle/>
          <a:p>
            <a:r>
              <a:rPr lang="sr-Latn-RS" sz="3200" dirty="0" smtClean="0">
                <a:latin typeface="Times New Roman" pitchFamily="18" charset="0"/>
                <a:cs typeface="Times New Roman" pitchFamily="18" charset="0"/>
              </a:rPr>
              <a:t>Laboratory findings</a:t>
            </a:r>
            <a:endParaRPr lang="en-US" sz="3200" dirty="0" smtClean="0">
              <a:latin typeface="Times New Roman" pitchFamily="18" charset="0"/>
              <a:cs typeface="Times New Roman" pitchFamily="18" charset="0"/>
            </a:endParaRPr>
          </a:p>
        </p:txBody>
      </p:sp>
      <p:sp>
        <p:nvSpPr>
          <p:cNvPr id="26627" name="Content Placeholder 2"/>
          <p:cNvSpPr>
            <a:spLocks noGrp="1"/>
          </p:cNvSpPr>
          <p:nvPr>
            <p:ph idx="1"/>
          </p:nvPr>
        </p:nvSpPr>
        <p:spPr/>
        <p:txBody>
          <a:bodyPr>
            <a:normAutofit fontScale="92500" lnSpcReduction="10000"/>
          </a:bodyPr>
          <a:lstStyle/>
          <a:p>
            <a:pPr algn="just">
              <a:lnSpc>
                <a:spcPct val="90000"/>
              </a:lnSpc>
            </a:pPr>
            <a:r>
              <a:rPr lang="sr-Latn-RS" sz="2000" dirty="0" smtClean="0">
                <a:latin typeface="Times New Roman" pitchFamily="18" charset="0"/>
                <a:cs typeface="Times New Roman" pitchFamily="18" charset="0"/>
              </a:rPr>
              <a:t>Elevated number of leukocytes</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10</a:t>
            </a:r>
            <a:r>
              <a:rPr lang="sl-SI"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x 10</a:t>
            </a:r>
            <a:r>
              <a:rPr lang="en-US" sz="2000" baseline="30000" dirty="0" smtClean="0">
                <a:latin typeface="Times New Roman" pitchFamily="18" charset="0"/>
                <a:cs typeface="Times New Roman" pitchFamily="18" charset="0"/>
              </a:rPr>
              <a:t>9</a:t>
            </a:r>
            <a:r>
              <a:rPr lang="en-U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1.0 x 10</a:t>
            </a:r>
            <a:r>
              <a:rPr lang="en-US" sz="2000" baseline="30000" dirty="0" smtClean="0">
                <a:latin typeface="Times New Roman" pitchFamily="18" charset="0"/>
                <a:cs typeface="Times New Roman" pitchFamily="18" charset="0"/>
              </a:rPr>
              <a:t>12</a:t>
            </a:r>
            <a:r>
              <a:rPr lang="en-U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cells</a:t>
            </a:r>
            <a:r>
              <a:rPr lang="sl-SI"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l</a:t>
            </a:r>
            <a:r>
              <a:rPr lang="sl-SI"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lgn="just">
              <a:lnSpc>
                <a:spcPct val="90000"/>
              </a:lnSpc>
              <a:buNone/>
            </a:pPr>
            <a:endParaRPr lang="sl-SI" sz="2000" dirty="0" smtClean="0">
              <a:latin typeface="Times New Roman" pitchFamily="18" charset="0"/>
              <a:cs typeface="Times New Roman" pitchFamily="18" charset="0"/>
            </a:endParaRPr>
          </a:p>
          <a:p>
            <a:pPr algn="just">
              <a:lnSpc>
                <a:spcPct val="90000"/>
              </a:lnSpc>
            </a:pPr>
            <a:r>
              <a:rPr lang="sr-Latn-RS" sz="2000" dirty="0" smtClean="0">
                <a:latin typeface="Times New Roman" pitchFamily="18" charset="0"/>
                <a:cs typeface="Times New Roman" pitchFamily="18" charset="0"/>
              </a:rPr>
              <a:t>Neutrophils with a predominance of blasts are most often observed.Eosinophils,basophils and monocytes are elevated in the peripheral blood.</a:t>
            </a:r>
            <a:endParaRPr lang="sr-Cyrl-CS" sz="2000" dirty="0" smtClean="0">
              <a:latin typeface="Times New Roman" pitchFamily="18" charset="0"/>
              <a:cs typeface="Times New Roman" pitchFamily="18" charset="0"/>
            </a:endParaRPr>
          </a:p>
          <a:p>
            <a:pPr algn="just">
              <a:lnSpc>
                <a:spcPct val="90000"/>
              </a:lnSpc>
            </a:pPr>
            <a:endParaRPr lang="en-US" sz="2000" dirty="0" smtClean="0">
              <a:latin typeface="Times New Roman" pitchFamily="18" charset="0"/>
              <a:cs typeface="Times New Roman" pitchFamily="18" charset="0"/>
            </a:endParaRPr>
          </a:p>
          <a:p>
            <a:pPr algn="just">
              <a:lnSpc>
                <a:spcPct val="90000"/>
              </a:lnSpc>
            </a:pPr>
            <a:r>
              <a:rPr lang="sr-Latn-RS" sz="2000" dirty="0" smtClean="0">
                <a:latin typeface="Times New Roman" pitchFamily="18" charset="0"/>
                <a:cs typeface="Times New Roman" pitchFamily="18" charset="0"/>
              </a:rPr>
              <a:t>Hypercellular bone marrow , hyperplasia of the myeloid lineage.</a:t>
            </a:r>
            <a:endParaRPr lang="sr-Cyrl-CS" sz="2000" dirty="0" smtClean="0">
              <a:latin typeface="Times New Roman" pitchFamily="18" charset="0"/>
              <a:cs typeface="Times New Roman" pitchFamily="18" charset="0"/>
            </a:endParaRPr>
          </a:p>
          <a:p>
            <a:pPr algn="just">
              <a:lnSpc>
                <a:spcPct val="90000"/>
              </a:lnSpc>
            </a:pPr>
            <a:endParaRPr lang="sr-Cyrl-CS" sz="2000" dirty="0" smtClean="0">
              <a:latin typeface="Times New Roman" pitchFamily="18" charset="0"/>
              <a:cs typeface="Times New Roman" pitchFamily="18" charset="0"/>
            </a:endParaRPr>
          </a:p>
          <a:p>
            <a:pPr algn="just">
              <a:lnSpc>
                <a:spcPct val="90000"/>
              </a:lnSpc>
            </a:pPr>
            <a:r>
              <a:rPr lang="sr-Latn-RS" sz="2000" dirty="0" smtClean="0">
                <a:latin typeface="Times New Roman" pitchFamily="18" charset="0"/>
                <a:cs typeface="Times New Roman" pitchFamily="18" charset="0"/>
              </a:rPr>
              <a:t>Relationship between</a:t>
            </a:r>
            <a:r>
              <a:rPr lang="sr-Cyrl-CS" sz="2000" dirty="0" smtClean="0">
                <a:latin typeface="Times New Roman" pitchFamily="18" charset="0"/>
                <a:cs typeface="Times New Roman" pitchFamily="18" charset="0"/>
              </a:rPr>
              <a:t> М: Е</a:t>
            </a:r>
            <a:r>
              <a:rPr lang="sr-Latn-RS" sz="2000" dirty="0" smtClean="0">
                <a:latin typeface="Times New Roman" pitchFamily="18" charset="0"/>
                <a:cs typeface="Times New Roman" pitchFamily="18" charset="0"/>
              </a:rPr>
              <a:t> is</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over</a:t>
            </a:r>
            <a:r>
              <a:rPr lang="sr-Cyrl-CS" sz="2000" dirty="0" smtClean="0">
                <a:latin typeface="Times New Roman" pitchFamily="18" charset="0"/>
                <a:cs typeface="Times New Roman" pitchFamily="18" charset="0"/>
              </a:rPr>
              <a:t> 15:1</a:t>
            </a:r>
            <a:r>
              <a:rPr lang="sr-Latn-RS" sz="2000" dirty="0" smtClean="0">
                <a:latin typeface="Times New Roman" pitchFamily="18" charset="0"/>
                <a:cs typeface="Times New Roman" pitchFamily="18" charset="0"/>
              </a:rPr>
              <a:t> or</a:t>
            </a:r>
            <a:r>
              <a:rPr lang="sr-Cyrl-CS" sz="2000" dirty="0" smtClean="0">
                <a:latin typeface="Times New Roman" pitchFamily="18" charset="0"/>
                <a:cs typeface="Times New Roman" pitchFamily="18" charset="0"/>
              </a:rPr>
              <a:t> 20:1, </a:t>
            </a:r>
            <a:r>
              <a:rPr lang="sr-Latn-RS" sz="2000" dirty="0" smtClean="0">
                <a:latin typeface="Times New Roman" pitchFamily="18" charset="0"/>
                <a:cs typeface="Times New Roman" pitchFamily="18" charset="0"/>
              </a:rPr>
              <a:t>there is collagen fibrosis</a:t>
            </a:r>
            <a:r>
              <a:rPr lang="sr-Latn-RS" sz="2000" dirty="0" smtClean="0">
                <a:latin typeface="Times New Roman" pitchFamily="18" charset="0"/>
                <a:cs typeface="Times New Roman" pitchFamily="18" charset="0"/>
              </a:rPr>
              <a:t>.</a:t>
            </a:r>
          </a:p>
          <a:p>
            <a:pPr algn="just">
              <a:lnSpc>
                <a:spcPct val="90000"/>
              </a:lnSpc>
            </a:pPr>
            <a:endParaRPr lang="sr-Cyrl-CS" sz="2000" dirty="0" smtClean="0">
              <a:latin typeface="Times New Roman" pitchFamily="18" charset="0"/>
              <a:cs typeface="Times New Roman" pitchFamily="18" charset="0"/>
            </a:endParaRPr>
          </a:p>
          <a:p>
            <a:pPr algn="just">
              <a:lnSpc>
                <a:spcPct val="90000"/>
              </a:lnSpc>
            </a:pPr>
            <a:r>
              <a:rPr lang="sr-Latn-RS" sz="2000" dirty="0" smtClean="0">
                <a:latin typeface="Times New Roman" pitchFamily="18" charset="0"/>
                <a:cs typeface="Times New Roman" pitchFamily="18" charset="0"/>
              </a:rPr>
              <a:t>Over</a:t>
            </a:r>
            <a:r>
              <a:rPr lang="sr-Cyrl-CS" sz="2000" dirty="0" smtClean="0">
                <a:latin typeface="Times New Roman" pitchFamily="18" charset="0"/>
                <a:cs typeface="Times New Roman" pitchFamily="18" charset="0"/>
              </a:rPr>
              <a:t> 15 % </a:t>
            </a:r>
            <a:r>
              <a:rPr lang="sr-Latn-RS" sz="2000" dirty="0" smtClean="0">
                <a:latin typeface="Times New Roman" pitchFamily="18" charset="0"/>
                <a:cs typeface="Times New Roman" pitchFamily="18" charset="0"/>
              </a:rPr>
              <a:t>blast in peripheral blood</a:t>
            </a:r>
            <a:r>
              <a:rPr lang="sr-Latn-RS" sz="2000" dirty="0" smtClean="0">
                <a:latin typeface="Times New Roman" pitchFamily="18" charset="0"/>
                <a:cs typeface="Times New Roman" pitchFamily="18" charset="0"/>
              </a:rPr>
              <a:t>.</a:t>
            </a:r>
          </a:p>
          <a:p>
            <a:pPr algn="just">
              <a:lnSpc>
                <a:spcPct val="90000"/>
              </a:lnSpc>
            </a:pPr>
            <a:endParaRPr lang="en-US" sz="2000" dirty="0" smtClean="0">
              <a:latin typeface="Times New Roman" pitchFamily="18" charset="0"/>
              <a:cs typeface="Times New Roman" pitchFamily="18" charset="0"/>
            </a:endParaRPr>
          </a:p>
          <a:p>
            <a:pPr algn="just">
              <a:lnSpc>
                <a:spcPct val="90000"/>
              </a:lnSpc>
            </a:pPr>
            <a:r>
              <a:rPr lang="sr-Latn-RS" sz="2000" dirty="0" smtClean="0">
                <a:latin typeface="Times New Roman" pitchFamily="18" charset="0"/>
                <a:cs typeface="Times New Roman" pitchFamily="18" charset="0"/>
              </a:rPr>
              <a:t>Thrombocytosis</a:t>
            </a:r>
            <a:r>
              <a:rPr lang="en-US" sz="2000" dirty="0" smtClean="0">
                <a:latin typeface="Times New Roman" pitchFamily="18" charset="0"/>
                <a:cs typeface="Times New Roman" pitchFamily="18" charset="0"/>
              </a:rPr>
              <a:t>(&gt;</a:t>
            </a:r>
            <a:r>
              <a:rPr lang="sl-SI"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450 x 10 9/L) </a:t>
            </a:r>
            <a:r>
              <a:rPr lang="sr-Latn-RS" sz="2000" dirty="0" smtClean="0">
                <a:latin typeface="Times New Roman" pitchFamily="18" charset="0"/>
                <a:cs typeface="Times New Roman" pitchFamily="18" charset="0"/>
              </a:rPr>
              <a:t>in most patients.</a:t>
            </a:r>
            <a:endParaRPr lang="en-US" sz="2000" dirty="0" smtClean="0">
              <a:latin typeface="Times New Roman" pitchFamily="18" charset="0"/>
              <a:cs typeface="Times New Roman" pitchFamily="18" charset="0"/>
            </a:endParaRPr>
          </a:p>
          <a:p>
            <a:pPr algn="just">
              <a:lnSpc>
                <a:spcPct val="90000"/>
              </a:lnSpc>
            </a:pPr>
            <a:endParaRPr lang="en-US" sz="2000" b="1" dirty="0" smtClean="0">
              <a:latin typeface="Times New Roman" pitchFamily="18" charset="0"/>
              <a:cs typeface="Times New Roman" pitchFamily="18" charset="0"/>
            </a:endParaRPr>
          </a:p>
          <a:p>
            <a:pPr algn="just">
              <a:lnSpc>
                <a:spcPct val="90000"/>
              </a:lnSpc>
            </a:pPr>
            <a:r>
              <a:rPr lang="sr-Latn-RS" sz="2000" b="1" dirty="0" smtClean="0">
                <a:latin typeface="Times New Roman" pitchFamily="18" charset="0"/>
                <a:cs typeface="Times New Roman" pitchFamily="18" charset="0"/>
              </a:rPr>
              <a:t>Biochemical findings in HML:</a:t>
            </a:r>
            <a:r>
              <a:rPr lang="sr-Cyrl-C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Significant</a:t>
            </a:r>
            <a:r>
              <a:rPr lang="sr-Latn-RS" sz="2000" dirty="0" smtClean="0">
                <a:latin typeface="Times New Roman" pitchFamily="18" charset="0"/>
                <a:cs typeface="Times New Roman" pitchFamily="18" charset="0"/>
              </a:rPr>
              <a:t> decrease in the value of leukocyte alkaline phosphatase.</a:t>
            </a: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1020762"/>
          </a:xfrm>
        </p:spPr>
        <p:txBody>
          <a:bodyPr>
            <a:normAutofit/>
          </a:bodyPr>
          <a:lstStyle/>
          <a:p>
            <a:pPr eaLnBrk="1" hangingPunct="1"/>
            <a:r>
              <a:rPr lang="sr-Cyrl-CS" sz="3200" b="1" dirty="0" smtClean="0">
                <a:latin typeface="Times New Roman" pitchFamily="18" charset="0"/>
                <a:cs typeface="Times New Roman" pitchFamily="18" charset="0"/>
              </a:rPr>
              <a:t>А</a:t>
            </a:r>
            <a:r>
              <a:rPr lang="sr-Latn-RS" sz="3200" b="1" dirty="0" smtClean="0">
                <a:latin typeface="Times New Roman" pitchFamily="18" charset="0"/>
                <a:cs typeface="Times New Roman" pitchFamily="18" charset="0"/>
              </a:rPr>
              <a:t>cute lymphoblastic leukemia</a:t>
            </a:r>
            <a:endParaRPr lang="en-US" sz="3200" b="1" dirty="0" smtClean="0">
              <a:latin typeface="Times New Roman" pitchFamily="18" charset="0"/>
              <a:cs typeface="Times New Roman" pitchFamily="18" charset="0"/>
            </a:endParaRPr>
          </a:p>
        </p:txBody>
      </p:sp>
      <p:sp>
        <p:nvSpPr>
          <p:cNvPr id="3" name="Content Placeholder 2"/>
          <p:cNvSpPr>
            <a:spLocks noGrp="1"/>
          </p:cNvSpPr>
          <p:nvPr>
            <p:ph idx="1"/>
          </p:nvPr>
        </p:nvSpPr>
        <p:spPr/>
        <p:txBody>
          <a:bodyPr rtlCol="0">
            <a:normAutofit/>
          </a:bodyPr>
          <a:lstStyle/>
          <a:p>
            <a:pPr algn="just" eaLnBrk="1" fontAlgn="auto" hangingPunct="1">
              <a:lnSpc>
                <a:spcPct val="120000"/>
              </a:lnSpc>
              <a:spcAft>
                <a:spcPts val="0"/>
              </a:spcAft>
              <a:tabLst>
                <a:tab pos="457200" algn="l"/>
                <a:tab pos="854075" algn="l"/>
              </a:tabLst>
              <a:defRPr/>
            </a:pPr>
            <a:r>
              <a:rPr lang="sr-Latn-RS" sz="2200" dirty="0" smtClean="0">
                <a:latin typeface="Times New Roman" pitchFamily="18" charset="0"/>
                <a:cs typeface="Times New Roman" pitchFamily="18" charset="0"/>
              </a:rPr>
              <a:t>Acute lymphoblastic leukemia is a malignant disease resulting from uncontrolled clonal proliferation and accumulation of immature lymphoid cells,lymphoblasts primarily in the bone marrow and lymphoid organs</a:t>
            </a:r>
            <a:r>
              <a:rPr lang="sr-Latn-RS" sz="2200" dirty="0" smtClean="0">
                <a:latin typeface="Times New Roman" pitchFamily="18" charset="0"/>
                <a:cs typeface="Times New Roman" pitchFamily="18" charset="0"/>
              </a:rPr>
              <a:t>.</a:t>
            </a:r>
          </a:p>
          <a:p>
            <a:pPr algn="just" eaLnBrk="1" fontAlgn="auto" hangingPunct="1">
              <a:lnSpc>
                <a:spcPct val="120000"/>
              </a:lnSpc>
              <a:spcAft>
                <a:spcPts val="0"/>
              </a:spcAft>
              <a:tabLst>
                <a:tab pos="457200" algn="l"/>
                <a:tab pos="854075" algn="l"/>
              </a:tabLst>
              <a:defRPr/>
            </a:pPr>
            <a:endParaRPr lang="en-US" sz="2200" dirty="0" smtClean="0">
              <a:latin typeface="Times New Roman" pitchFamily="18" charset="0"/>
              <a:cs typeface="Times New Roman" pitchFamily="18" charset="0"/>
            </a:endParaRPr>
          </a:p>
          <a:p>
            <a:pPr algn="just" eaLnBrk="1" fontAlgn="auto" hangingPunct="1">
              <a:lnSpc>
                <a:spcPct val="120000"/>
              </a:lnSpc>
              <a:spcAft>
                <a:spcPts val="0"/>
              </a:spcAft>
              <a:tabLst>
                <a:tab pos="457200" algn="l"/>
                <a:tab pos="854075" algn="l"/>
              </a:tabLst>
              <a:defRPr/>
            </a:pPr>
            <a:r>
              <a:rPr lang="fr-FR" sz="2200" dirty="0" smtClean="0">
                <a:latin typeface="Times New Roman" pitchFamily="18" charset="0"/>
                <a:cs typeface="Times New Roman" pitchFamily="18" charset="0"/>
                <a:sym typeface="Wingdings 2" pitchFamily="18" charset="2"/>
              </a:rPr>
              <a:t></a:t>
            </a:r>
            <a:r>
              <a:rPr lang="fr-FR" sz="2200" dirty="0" smtClean="0">
                <a:latin typeface="Times New Roman" pitchFamily="18" charset="0"/>
                <a:cs typeface="Times New Roman" pitchFamily="18" charset="0"/>
              </a:rPr>
              <a:t> 	80% </a:t>
            </a:r>
            <a:r>
              <a:rPr lang="sr-Latn-RS" sz="2200" dirty="0" smtClean="0">
                <a:latin typeface="Times New Roman" pitchFamily="18" charset="0"/>
                <a:cs typeface="Times New Roman" pitchFamily="18" charset="0"/>
              </a:rPr>
              <a:t>of all childhood and</a:t>
            </a:r>
            <a:r>
              <a:rPr lang="sr-Cyrl-CS" sz="2200" dirty="0" smtClean="0">
                <a:latin typeface="Times New Roman" pitchFamily="18" charset="0"/>
                <a:cs typeface="Times New Roman" pitchFamily="18" charset="0"/>
              </a:rPr>
              <a:t> </a:t>
            </a:r>
            <a:r>
              <a:rPr lang="fr-FR" sz="2200" dirty="0" smtClean="0">
                <a:latin typeface="Times New Roman" pitchFamily="18" charset="0"/>
                <a:cs typeface="Times New Roman" pitchFamily="18" charset="0"/>
              </a:rPr>
              <a:t>12-15%</a:t>
            </a:r>
            <a:r>
              <a:rPr lang="sr-Latn-RS" sz="2200" dirty="0" smtClean="0">
                <a:latin typeface="Times New Roman" pitchFamily="18" charset="0"/>
                <a:cs typeface="Times New Roman" pitchFamily="18" charset="0"/>
              </a:rPr>
              <a:t> of all adult leukemias</a:t>
            </a:r>
            <a:r>
              <a:rPr lang="sr-Latn-RS" sz="2200" dirty="0" smtClean="0">
                <a:latin typeface="Times New Roman" pitchFamily="18" charset="0"/>
                <a:cs typeface="Times New Roman" pitchFamily="18" charset="0"/>
              </a:rPr>
              <a:t>.</a:t>
            </a:r>
          </a:p>
          <a:p>
            <a:pPr algn="just" eaLnBrk="1" fontAlgn="auto" hangingPunct="1">
              <a:lnSpc>
                <a:spcPct val="120000"/>
              </a:lnSpc>
              <a:spcAft>
                <a:spcPts val="0"/>
              </a:spcAft>
              <a:buNone/>
              <a:tabLst>
                <a:tab pos="457200" algn="l"/>
                <a:tab pos="854075" algn="l"/>
              </a:tabLst>
              <a:defRPr/>
            </a:pPr>
            <a:endParaRPr lang="en-US" sz="2200" dirty="0" smtClean="0">
              <a:latin typeface="Times New Roman" pitchFamily="18" charset="0"/>
              <a:cs typeface="Times New Roman" pitchFamily="18" charset="0"/>
            </a:endParaRPr>
          </a:p>
          <a:p>
            <a:pPr eaLnBrk="1" fontAlgn="auto" hangingPunct="1">
              <a:lnSpc>
                <a:spcPct val="120000"/>
              </a:lnSpc>
              <a:spcAft>
                <a:spcPts val="0"/>
              </a:spcAft>
              <a:tabLst>
                <a:tab pos="457200" algn="l"/>
                <a:tab pos="854075" algn="l"/>
              </a:tabLst>
              <a:defRPr/>
            </a:pPr>
            <a:r>
              <a:rPr lang="fr-FR" sz="2200" dirty="0" smtClean="0">
                <a:latin typeface="Times New Roman" pitchFamily="18" charset="0"/>
                <a:cs typeface="Times New Roman" pitchFamily="18" charset="0"/>
                <a:sym typeface="Wingdings 2" pitchFamily="18" charset="2"/>
              </a:rPr>
              <a:t> 	</a:t>
            </a:r>
            <a:r>
              <a:rPr lang="sr-Latn-RS" sz="2200" dirty="0" smtClean="0">
                <a:latin typeface="Times New Roman" pitchFamily="18" charset="0"/>
                <a:cs typeface="Times New Roman" pitchFamily="18" charset="0"/>
                <a:sym typeface="Wingdings 2" pitchFamily="18" charset="2"/>
              </a:rPr>
              <a:t>A rare preleukemic syndrome</a:t>
            </a:r>
            <a:r>
              <a:rPr lang="sr-Cyrl-CS" sz="2200" dirty="0" smtClean="0">
                <a:latin typeface="Times New Roman" pitchFamily="18" charset="0"/>
                <a:cs typeface="Times New Roman" pitchFamily="18" charset="0"/>
                <a:sym typeface="Wingdings 2" pitchFamily="18" charset="2"/>
              </a:rPr>
              <a:t> </a:t>
            </a:r>
            <a:r>
              <a:rPr lang="fr-FR" sz="2200" dirty="0" smtClean="0">
                <a:latin typeface="Times New Roman" pitchFamily="18" charset="0"/>
                <a:cs typeface="Times New Roman" pitchFamily="18" charset="0"/>
              </a:rPr>
              <a:t>(</a:t>
            </a:r>
            <a:r>
              <a:rPr lang="sr-Latn-RS" sz="2200" dirty="0" smtClean="0">
                <a:latin typeface="Times New Roman" pitchFamily="18" charset="0"/>
                <a:cs typeface="Times New Roman" pitchFamily="18" charset="0"/>
              </a:rPr>
              <a:t>aplastic anemia</a:t>
            </a:r>
            <a:r>
              <a:rPr lang="sr-Cyrl-CS" sz="2200" dirty="0" smtClean="0">
                <a:latin typeface="Times New Roman" pitchFamily="18" charset="0"/>
                <a:cs typeface="Times New Roman" pitchFamily="18" charset="0"/>
              </a:rPr>
              <a:t>)</a:t>
            </a:r>
            <a:endParaRPr lang="en-US" sz="2200" dirty="0" smtClean="0">
              <a:latin typeface="Times New Roman" pitchFamily="18" charset="0"/>
              <a:cs typeface="Times New Roman" pitchFamily="18" charset="0"/>
            </a:endParaRPr>
          </a:p>
          <a:p>
            <a:pPr eaLnBrk="1" fontAlgn="auto" hangingPunct="1">
              <a:spcAft>
                <a:spcPts val="0"/>
              </a:spcAft>
              <a:defRPr/>
            </a:pP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Резултат слика за hematopoeza"/>
          <p:cNvPicPr>
            <a:picLocks noChangeAspect="1" noChangeArrowheads="1"/>
          </p:cNvPicPr>
          <p:nvPr/>
        </p:nvPicPr>
        <p:blipFill>
          <a:blip r:embed="rId2" cstate="print"/>
          <a:srcRect/>
          <a:stretch>
            <a:fillRect/>
          </a:stretch>
        </p:blipFill>
        <p:spPr bwMode="auto">
          <a:xfrm>
            <a:off x="1" y="0"/>
            <a:ext cx="8964488" cy="6643193"/>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69030"/>
            <a:ext cx="8229600" cy="492443"/>
          </a:xfrm>
          <a:prstGeom prst="rect">
            <a:avLst/>
          </a:prstGeom>
        </p:spPr>
        <p:txBody>
          <a:bodyPr vert="horz" wrap="square" lIns="0" tIns="0" rIns="0" bIns="0" rtlCol="0">
            <a:spAutoFit/>
          </a:bodyPr>
          <a:lstStyle/>
          <a:p>
            <a:pPr marL="3300095" marR="5080" indent="-3161665" algn="l">
              <a:lnSpc>
                <a:spcPct val="100000"/>
              </a:lnSpc>
            </a:pPr>
            <a:r>
              <a:rPr lang="sr-Latn-RS" sz="3200" b="1" dirty="0" smtClean="0">
                <a:latin typeface="Times New Roman" pitchFamily="18" charset="0"/>
                <a:cs typeface="Times New Roman" pitchFamily="18" charset="0"/>
              </a:rPr>
              <a:t>      </a:t>
            </a:r>
            <a:r>
              <a:rPr lang="sr-Cyrl-CS" sz="3200" b="1" dirty="0" smtClean="0">
                <a:latin typeface="Times New Roman" pitchFamily="18" charset="0"/>
                <a:cs typeface="Times New Roman" pitchFamily="18" charset="0"/>
              </a:rPr>
              <a:t>А</a:t>
            </a:r>
            <a:r>
              <a:rPr lang="sr-Latn-RS" sz="3200" b="1" dirty="0" smtClean="0">
                <a:latin typeface="Times New Roman" pitchFamily="18" charset="0"/>
                <a:cs typeface="Times New Roman" pitchFamily="18" charset="0"/>
              </a:rPr>
              <a:t>cute lymphoblastic leukemia (ALL)</a:t>
            </a:r>
            <a:endParaRPr sz="3200" dirty="0"/>
          </a:p>
        </p:txBody>
      </p:sp>
      <p:sp>
        <p:nvSpPr>
          <p:cNvPr id="3" name="object 3"/>
          <p:cNvSpPr txBox="1"/>
          <p:nvPr/>
        </p:nvSpPr>
        <p:spPr>
          <a:xfrm>
            <a:off x="535940" y="1632965"/>
            <a:ext cx="7816850" cy="2749471"/>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en-US" sz="2000" spc="-170" dirty="0" smtClean="0">
                <a:latin typeface="Times New Roman" pitchFamily="18" charset="0"/>
                <a:cs typeface="Times New Roman" pitchFamily="18" charset="0"/>
              </a:rPr>
              <a:t>Cells</a:t>
            </a:r>
            <a:r>
              <a:rPr lang="sr-Latn-RS" sz="2000" spc="-170" dirty="0" smtClean="0">
                <a:latin typeface="Times New Roman" pitchFamily="18" charset="0"/>
                <a:cs typeface="Times New Roman" pitchFamily="18" charset="0"/>
              </a:rPr>
              <a:t> lose their abillity to mature further than lymphoblasts</a:t>
            </a:r>
            <a:r>
              <a:rPr lang="sr-Latn-RS" sz="2000" spc="-170" dirty="0" smtClean="0">
                <a:latin typeface="Times New Roman" pitchFamily="18" charset="0"/>
                <a:cs typeface="Times New Roman" pitchFamily="18" charset="0"/>
              </a:rPr>
              <a:t>.</a:t>
            </a:r>
          </a:p>
          <a:p>
            <a:pPr marL="355600" indent="-342900">
              <a:lnSpc>
                <a:spcPct val="100000"/>
              </a:lnSpc>
              <a:buFont typeface="Arial"/>
              <a:buChar char="•"/>
              <a:tabLst>
                <a:tab pos="354965" algn="l"/>
                <a:tab pos="355600" algn="l"/>
              </a:tabLst>
            </a:pPr>
            <a:endParaRPr sz="2000" dirty="0">
              <a:latin typeface="Times New Roman" pitchFamily="18" charset="0"/>
              <a:cs typeface="Times New Roman" pitchFamily="18" charset="0"/>
            </a:endParaRPr>
          </a:p>
          <a:p>
            <a:pPr marL="355600" indent="-342900">
              <a:lnSpc>
                <a:spcPct val="100000"/>
              </a:lnSpc>
              <a:spcBef>
                <a:spcPts val="765"/>
              </a:spcBef>
              <a:buFont typeface="Arial"/>
              <a:buChar char="•"/>
              <a:tabLst>
                <a:tab pos="354965" algn="l"/>
                <a:tab pos="355600" algn="l"/>
              </a:tabLst>
            </a:pPr>
            <a:r>
              <a:rPr lang="sr-Latn-RS" sz="2000" spc="20" dirty="0" smtClean="0">
                <a:latin typeface="Times New Roman" pitchFamily="18" charset="0"/>
                <a:cs typeface="Times New Roman" pitchFamily="18" charset="0"/>
              </a:rPr>
              <a:t>It occurs in children and young adults.</a:t>
            </a:r>
            <a:endParaRPr lang="sr-Cyrl-RS" sz="2000" spc="20" dirty="0" smtClean="0">
              <a:latin typeface="Times New Roman" pitchFamily="18" charset="0"/>
              <a:cs typeface="Times New Roman" pitchFamily="18" charset="0"/>
            </a:endParaRPr>
          </a:p>
          <a:p>
            <a:pPr marL="355600">
              <a:lnSpc>
                <a:spcPct val="100000"/>
              </a:lnSpc>
            </a:pPr>
            <a:endParaRPr lang="sr-Cyrl-RS" sz="2000" spc="20" dirty="0" smtClean="0">
              <a:latin typeface="Times New Roman" pitchFamily="18" charset="0"/>
              <a:cs typeface="Times New Roman" pitchFamily="18" charset="0"/>
            </a:endParaRPr>
          </a:p>
          <a:p>
            <a:pPr marL="355600"/>
            <a:r>
              <a:rPr lang="sr-Latn-RS" sz="2000" dirty="0" smtClean="0">
                <a:latin typeface="Times New Roman" pitchFamily="18" charset="0"/>
                <a:cs typeface="Times New Roman" pitchFamily="18" charset="0"/>
              </a:rPr>
              <a:t>“FAB”</a:t>
            </a:r>
            <a:r>
              <a:rPr lang="sr-Cyrl-R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Franch</a:t>
            </a:r>
            <a:r>
              <a:rPr lang="sr-Cyrl-RS" sz="2000" dirty="0" smtClean="0">
                <a:latin typeface="Times New Roman" pitchFamily="18" charset="0"/>
                <a:cs typeface="Times New Roman" pitchFamily="18" charset="0"/>
              </a:rPr>
              <a:t>-А</a:t>
            </a:r>
            <a:r>
              <a:rPr lang="sr-Latn-RS" sz="2000" dirty="0" smtClean="0">
                <a:latin typeface="Times New Roman" pitchFamily="18" charset="0"/>
                <a:cs typeface="Times New Roman" pitchFamily="18" charset="0"/>
              </a:rPr>
              <a:t>merican</a:t>
            </a:r>
            <a:r>
              <a:rPr lang="sr-Cyrl-R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 Britisc clasification</a:t>
            </a:r>
            <a:r>
              <a:rPr lang="sr-Cyrl-RS" sz="2000" dirty="0" smtClean="0">
                <a:latin typeface="Times New Roman" pitchFamily="18" charset="0"/>
                <a:cs typeface="Times New Roman" pitchFamily="18" charset="0"/>
              </a:rPr>
              <a:t>: </a:t>
            </a:r>
          </a:p>
          <a:p>
            <a:pPr marL="355600">
              <a:lnSpc>
                <a:spcPct val="100000"/>
              </a:lnSpc>
            </a:pPr>
            <a:endParaRPr lang="sr-Cyrl-RS" sz="2000" spc="20" dirty="0">
              <a:latin typeface="Times New Roman" pitchFamily="18" charset="0"/>
              <a:cs typeface="Times New Roman" pitchFamily="18" charset="0"/>
            </a:endParaRPr>
          </a:p>
          <a:p>
            <a:pPr marL="355600">
              <a:lnSpc>
                <a:spcPct val="100000"/>
              </a:lnSpc>
            </a:pPr>
            <a:r>
              <a:rPr lang="sr-Latn-RS" sz="2000" spc="20" dirty="0" smtClean="0">
                <a:latin typeface="Times New Roman" pitchFamily="18" charset="0"/>
                <a:cs typeface="Times New Roman" pitchFamily="18" charset="0"/>
              </a:rPr>
              <a:t>ALL1, ALL2, ALL3</a:t>
            </a:r>
            <a:endParaRPr lang="sr-Cyrl-RS" sz="2000" spc="20" dirty="0" smtClean="0">
              <a:latin typeface="Times New Roman" pitchFamily="18" charset="0"/>
              <a:cs typeface="Times New Roman" pitchFamily="18" charset="0"/>
            </a:endParaRPr>
          </a:p>
          <a:p>
            <a:pPr marL="355600">
              <a:lnSpc>
                <a:spcPct val="100000"/>
              </a:lnSpc>
            </a:pPr>
            <a:endParaRPr lang="sr-Cyrl-RS" sz="3200" spc="20" dirty="0" smtClean="0">
              <a:latin typeface="Times New Roman"/>
              <a:cs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492443"/>
          </a:xfrm>
          <a:prstGeom prst="rect">
            <a:avLst/>
          </a:prstGeom>
        </p:spPr>
        <p:txBody>
          <a:bodyPr vert="horz" wrap="square" lIns="0" tIns="0" rIns="0" bIns="0" rtlCol="0">
            <a:spAutoFit/>
          </a:bodyPr>
          <a:lstStyle/>
          <a:p>
            <a:pPr marL="3300095" marR="5080" indent="-3262629">
              <a:lnSpc>
                <a:spcPct val="100000"/>
              </a:lnSpc>
            </a:pPr>
            <a:r>
              <a:rPr lang="sr-Latn-RS" sz="3200" dirty="0" smtClean="0">
                <a:latin typeface="Times New Roman" pitchFamily="18" charset="0"/>
                <a:cs typeface="Times New Roman" pitchFamily="18" charset="0"/>
              </a:rPr>
              <a:t>Chronic lymphocytic leukemia (HLL)</a:t>
            </a:r>
            <a:endParaRPr sz="3200" dirty="0">
              <a:latin typeface="Times New Roman" pitchFamily="18" charset="0"/>
              <a:cs typeface="Times New Roman" pitchFamily="18" charset="0"/>
            </a:endParaRPr>
          </a:p>
        </p:txBody>
      </p:sp>
      <p:sp>
        <p:nvSpPr>
          <p:cNvPr id="3" name="object 3"/>
          <p:cNvSpPr txBox="1"/>
          <p:nvPr/>
        </p:nvSpPr>
        <p:spPr>
          <a:xfrm>
            <a:off x="535940" y="1000109"/>
            <a:ext cx="8001634" cy="4103688"/>
          </a:xfrm>
          <a:prstGeom prst="rect">
            <a:avLst/>
          </a:prstGeom>
        </p:spPr>
        <p:txBody>
          <a:bodyPr vert="horz" wrap="square" lIns="0" tIns="0" rIns="0" bIns="0" rtlCol="0">
            <a:spAutoFit/>
          </a:bodyPr>
          <a:lstStyle/>
          <a:p>
            <a:pPr marL="355600" marR="5080" indent="-342900">
              <a:lnSpc>
                <a:spcPct val="100000"/>
              </a:lnSpc>
              <a:spcBef>
                <a:spcPts val="675"/>
              </a:spcBef>
              <a:buFont typeface="Arial"/>
              <a:buChar char="•"/>
              <a:tabLst>
                <a:tab pos="354965" algn="l"/>
                <a:tab pos="355600" algn="l"/>
              </a:tabLst>
            </a:pP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r>
              <a:rPr lang="sr-Latn-RS" sz="2000" spc="-10" dirty="0" smtClean="0">
                <a:latin typeface="Times New Roman"/>
                <a:cs typeface="Times New Roman"/>
              </a:rPr>
              <a:t>Chronic </a:t>
            </a:r>
            <a:r>
              <a:rPr lang="sr-Latn-RS" sz="2000" spc="-10" dirty="0" smtClean="0">
                <a:latin typeface="Times New Roman"/>
                <a:cs typeface="Times New Roman"/>
              </a:rPr>
              <a:t>lymphocytic leukemia usually occurs in the elderly</a:t>
            </a:r>
            <a:r>
              <a:rPr lang="sr-Latn-RS" sz="2000" spc="-10" dirty="0" smtClean="0">
                <a:latin typeface="Times New Roman"/>
                <a:cs typeface="Times New Roman"/>
              </a:rPr>
              <a:t>.</a:t>
            </a:r>
          </a:p>
          <a:p>
            <a:pPr marL="355600" marR="5080" indent="-342900">
              <a:lnSpc>
                <a:spcPct val="100000"/>
              </a:lnSpc>
              <a:spcBef>
                <a:spcPts val="675"/>
              </a:spcBef>
              <a:buFont typeface="Arial"/>
              <a:buChar char="•"/>
              <a:tabLst>
                <a:tab pos="354965" algn="l"/>
                <a:tab pos="355600" algn="l"/>
              </a:tabLst>
            </a:pP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r>
              <a:rPr lang="sr-Latn-RS" sz="2000" spc="-10" dirty="0" smtClean="0">
                <a:latin typeface="Times New Roman"/>
                <a:cs typeface="Times New Roman"/>
              </a:rPr>
              <a:t>It has a chronic course,generalized </a:t>
            </a: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r>
              <a:rPr lang="sr-Latn-RS" sz="2000" spc="-10" dirty="0" smtClean="0">
                <a:latin typeface="Times New Roman"/>
                <a:cs typeface="Times New Roman"/>
              </a:rPr>
              <a:t>lymphadenopathy,splenomegaly,hepatomegaly </a:t>
            </a:r>
            <a:r>
              <a:rPr lang="sr-Latn-RS" sz="2000" spc="-10" dirty="0" smtClean="0">
                <a:latin typeface="Times New Roman"/>
                <a:cs typeface="Times New Roman"/>
              </a:rPr>
              <a:t>occurs</a:t>
            </a:r>
            <a:r>
              <a:rPr lang="sr-Latn-RS" sz="2000" spc="-10" dirty="0" smtClean="0">
                <a:latin typeface="Times New Roman"/>
                <a:cs typeface="Times New Roman"/>
              </a:rPr>
              <a:t>.</a:t>
            </a:r>
          </a:p>
          <a:p>
            <a:pPr marL="355600" marR="5080" indent="-342900">
              <a:lnSpc>
                <a:spcPct val="100000"/>
              </a:lnSpc>
              <a:spcBef>
                <a:spcPts val="675"/>
              </a:spcBef>
              <a:buFont typeface="Arial"/>
              <a:buChar char="•"/>
              <a:tabLst>
                <a:tab pos="354965" algn="l"/>
                <a:tab pos="355600" algn="l"/>
              </a:tabLst>
            </a:pP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r>
              <a:rPr lang="sr-Latn-RS" sz="2000" spc="-10" dirty="0" smtClean="0">
                <a:latin typeface="Times New Roman"/>
                <a:cs typeface="Times New Roman"/>
              </a:rPr>
              <a:t>As a results of bone marrow infiltration,anemia,trombocythopenia can occur,infections and autoimmune disorders are frequent. </a:t>
            </a: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endParaRPr lang="sr-Latn-RS" sz="2000" spc="-10" dirty="0" smtClean="0">
              <a:latin typeface="Times New Roman"/>
              <a:cs typeface="Times New Roman"/>
            </a:endParaRPr>
          </a:p>
          <a:p>
            <a:pPr marL="355600" marR="5080" indent="-342900">
              <a:lnSpc>
                <a:spcPct val="100000"/>
              </a:lnSpc>
              <a:spcBef>
                <a:spcPts val="675"/>
              </a:spcBef>
              <a:buFont typeface="Arial"/>
              <a:buChar char="•"/>
              <a:tabLst>
                <a:tab pos="354965" algn="l"/>
                <a:tab pos="355600" algn="l"/>
              </a:tabLst>
            </a:pPr>
            <a:r>
              <a:rPr lang="sr-Latn-RS" sz="2000" spc="-10" dirty="0" smtClean="0">
                <a:latin typeface="Times New Roman"/>
                <a:cs typeface="Times New Roman"/>
              </a:rPr>
              <a:t>Indications for chemotherapy are progressive </a:t>
            </a:r>
            <a:r>
              <a:rPr lang="sr-Latn-RS" sz="2000" spc="-10" dirty="0" smtClean="0">
                <a:latin typeface="Times New Roman"/>
                <a:cs typeface="Times New Roman"/>
              </a:rPr>
              <a:t>fatigue,anemia,thrombocytophenia </a:t>
            </a:r>
            <a:r>
              <a:rPr lang="sr-Latn-RS" sz="2000" spc="-10" dirty="0" smtClean="0">
                <a:latin typeface="Times New Roman"/>
                <a:cs typeface="Times New Roman"/>
              </a:rPr>
              <a:t>and complications of lymphadenopathy.</a:t>
            </a:r>
            <a:endParaRPr sz="200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367609"/>
            <a:ext cx="8229600" cy="833946"/>
          </a:xfrm>
          <a:prstGeom prst="rect">
            <a:avLst/>
          </a:prstGeom>
        </p:spPr>
        <p:txBody>
          <a:bodyPr vert="horz" wrap="square" lIns="0" tIns="338201" rIns="0" bIns="0" rtlCol="0">
            <a:spAutoFit/>
          </a:bodyPr>
          <a:lstStyle/>
          <a:p>
            <a:pPr marL="2976880" algn="l">
              <a:lnSpc>
                <a:spcPct val="100000"/>
              </a:lnSpc>
            </a:pPr>
            <a:r>
              <a:rPr lang="sr-Latn-RS" sz="3200" spc="-15" dirty="0" smtClean="0">
                <a:latin typeface="Times New Roman" pitchFamily="18" charset="0"/>
                <a:cs typeface="Times New Roman" pitchFamily="18" charset="0"/>
              </a:rPr>
              <a:t>Lymphoma</a:t>
            </a:r>
            <a:endParaRPr sz="3200" dirty="0">
              <a:latin typeface="Times New Roman" pitchFamily="18" charset="0"/>
              <a:cs typeface="Times New Roman" pitchFamily="18" charset="0"/>
            </a:endParaRPr>
          </a:p>
        </p:txBody>
      </p:sp>
      <p:sp>
        <p:nvSpPr>
          <p:cNvPr id="3" name="object 3"/>
          <p:cNvSpPr txBox="1"/>
          <p:nvPr/>
        </p:nvSpPr>
        <p:spPr>
          <a:xfrm>
            <a:off x="395536" y="1633473"/>
            <a:ext cx="3672408" cy="1354217"/>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endParaRPr lang="sr-Latn-RS" sz="2400" dirty="0" smtClean="0">
              <a:latin typeface="Times New Roman"/>
              <a:cs typeface="Times New Roman"/>
            </a:endParaRPr>
          </a:p>
          <a:p>
            <a:pPr marL="355600" indent="-342900">
              <a:lnSpc>
                <a:spcPct val="100000"/>
              </a:lnSpc>
              <a:buFont typeface="Arial"/>
              <a:buChar char="•"/>
              <a:tabLst>
                <a:tab pos="354965" algn="l"/>
                <a:tab pos="355600" algn="l"/>
              </a:tabLst>
            </a:pPr>
            <a:r>
              <a:rPr lang="sr-Latn-RS" sz="2400" dirty="0" smtClean="0">
                <a:latin typeface="Times New Roman"/>
                <a:cs typeface="Times New Roman"/>
              </a:rPr>
              <a:t> </a:t>
            </a:r>
            <a:r>
              <a:rPr lang="sr-Latn-RS" sz="2000" dirty="0" smtClean="0">
                <a:latin typeface="Times New Roman"/>
                <a:cs typeface="Times New Roman"/>
              </a:rPr>
              <a:t>Lymphomas are tumors of the lymphatic system lymphatic vessels and lymph nodes.</a:t>
            </a:r>
            <a:endParaRPr sz="2000" dirty="0">
              <a:latin typeface="Times New Roman"/>
              <a:cs typeface="Times New Roman"/>
            </a:endParaRPr>
          </a:p>
        </p:txBody>
      </p:sp>
      <p:sp>
        <p:nvSpPr>
          <p:cNvPr id="26626" name="AutoShape 2" descr="Резултат слика за limfom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sr-Latn-CS"/>
          </a:p>
        </p:txBody>
      </p:sp>
      <p:sp>
        <p:nvSpPr>
          <p:cNvPr id="26628" name="AutoShape 4" descr="Резултат слика за limfom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sr-Latn-CS"/>
          </a:p>
        </p:txBody>
      </p:sp>
      <p:pic>
        <p:nvPicPr>
          <p:cNvPr id="26630" name="Picture 6" descr="Резултат слика за limfomi"/>
          <p:cNvPicPr>
            <a:picLocks noChangeAspect="1" noChangeArrowheads="1"/>
          </p:cNvPicPr>
          <p:nvPr/>
        </p:nvPicPr>
        <p:blipFill>
          <a:blip r:embed="rId2" cstate="print"/>
          <a:srcRect/>
          <a:stretch>
            <a:fillRect/>
          </a:stretch>
        </p:blipFill>
        <p:spPr bwMode="auto">
          <a:xfrm>
            <a:off x="4643438" y="1357298"/>
            <a:ext cx="3816424" cy="2827041"/>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375560"/>
            <a:ext cx="8229600" cy="848822"/>
          </a:xfrm>
          <a:prstGeom prst="rect">
            <a:avLst/>
          </a:prstGeom>
        </p:spPr>
        <p:txBody>
          <a:bodyPr vert="horz" wrap="square" lIns="0" tIns="352933" rIns="0" bIns="0" rtlCol="0">
            <a:spAutoFit/>
          </a:bodyPr>
          <a:lstStyle/>
          <a:p>
            <a:pPr marL="3027045" algn="l">
              <a:lnSpc>
                <a:spcPct val="100000"/>
              </a:lnSpc>
            </a:pPr>
            <a:r>
              <a:rPr lang="sr-Latn-RS" sz="3200" spc="-15" dirty="0" smtClean="0">
                <a:latin typeface="Times New Roman" pitchFamily="18" charset="0"/>
                <a:cs typeface="Times New Roman" pitchFamily="18" charset="0"/>
              </a:rPr>
              <a:t>Lymphoma</a:t>
            </a:r>
            <a:endParaRPr sz="3200" dirty="0">
              <a:latin typeface="Times New Roman" pitchFamily="18" charset="0"/>
              <a:cs typeface="Times New Roman" pitchFamily="18" charset="0"/>
            </a:endParaRPr>
          </a:p>
        </p:txBody>
      </p:sp>
      <p:sp>
        <p:nvSpPr>
          <p:cNvPr id="4" name="object 4"/>
          <p:cNvSpPr txBox="1">
            <a:spLocks noGrp="1"/>
          </p:cNvSpPr>
          <p:nvPr>
            <p:ph type="body" idx="1"/>
          </p:nvPr>
        </p:nvSpPr>
        <p:spPr>
          <a:xfrm>
            <a:off x="467544" y="1484784"/>
            <a:ext cx="8229600" cy="677108"/>
          </a:xfrm>
          <a:prstGeom prst="rect">
            <a:avLst/>
          </a:prstGeom>
        </p:spPr>
        <p:txBody>
          <a:bodyPr vert="horz" wrap="square" lIns="0" tIns="0" rIns="0" bIns="0" rtlCol="0">
            <a:spAutoFit/>
          </a:bodyPr>
          <a:lstStyle/>
          <a:p>
            <a:pPr>
              <a:lnSpc>
                <a:spcPct val="100000"/>
              </a:lnSpc>
              <a:spcBef>
                <a:spcPts val="30"/>
              </a:spcBef>
              <a:buNone/>
            </a:pPr>
            <a:endParaRPr sz="2000" dirty="0">
              <a:latin typeface="Times New Roman" pitchFamily="18" charset="0"/>
              <a:cs typeface="Times New Roman" pitchFamily="18" charset="0"/>
            </a:endParaRPr>
          </a:p>
          <a:p>
            <a:pPr marL="354965" indent="-342265">
              <a:lnSpc>
                <a:spcPct val="100000"/>
              </a:lnSpc>
              <a:buFont typeface="Arial"/>
              <a:buChar char="•"/>
              <a:tabLst>
                <a:tab pos="354965" algn="l"/>
                <a:tab pos="355600" algn="l"/>
              </a:tabLst>
            </a:pPr>
            <a:r>
              <a:rPr sz="2000" b="1" smtClean="0">
                <a:solidFill>
                  <a:srgbClr val="E36C09"/>
                </a:solidFill>
                <a:latin typeface="Times New Roman" pitchFamily="18" charset="0"/>
                <a:cs typeface="Times New Roman" pitchFamily="18" charset="0"/>
              </a:rPr>
              <a:t>Hodgkin</a:t>
            </a:r>
            <a:r>
              <a:rPr lang="sr-Latn-RS" sz="2000" b="1" dirty="0" smtClean="0">
                <a:solidFill>
                  <a:srgbClr val="E36C09"/>
                </a:solidFill>
                <a:latin typeface="Times New Roman" pitchFamily="18" charset="0"/>
                <a:cs typeface="Times New Roman" pitchFamily="18" charset="0"/>
              </a:rPr>
              <a:t>s lymphoma</a:t>
            </a:r>
            <a:endParaRPr sz="2000" spc="-10" dirty="0">
              <a:latin typeface="Times New Roman" pitchFamily="18" charset="0"/>
              <a:cs typeface="Times New Roman" pitchFamily="18" charset="0"/>
            </a:endParaRPr>
          </a:p>
        </p:txBody>
      </p:sp>
      <p:sp>
        <p:nvSpPr>
          <p:cNvPr id="5" name="object 5"/>
          <p:cNvSpPr/>
          <p:nvPr/>
        </p:nvSpPr>
        <p:spPr>
          <a:xfrm>
            <a:off x="5562600" y="2209800"/>
            <a:ext cx="609600" cy="1524000"/>
          </a:xfrm>
          <a:custGeom>
            <a:avLst/>
            <a:gdLst/>
            <a:ahLst/>
            <a:cxnLst/>
            <a:rect l="l" t="t" r="r" b="b"/>
            <a:pathLst>
              <a:path w="609600" h="1524000">
                <a:moveTo>
                  <a:pt x="0" y="0"/>
                </a:moveTo>
                <a:lnTo>
                  <a:pt x="0" y="1524000"/>
                </a:lnTo>
                <a:lnTo>
                  <a:pt x="61410" y="1521418"/>
                </a:lnTo>
                <a:lnTo>
                  <a:pt x="118616" y="1514014"/>
                </a:lnTo>
                <a:lnTo>
                  <a:pt x="170389" y="1502300"/>
                </a:lnTo>
                <a:lnTo>
                  <a:pt x="215503" y="1486789"/>
                </a:lnTo>
                <a:lnTo>
                  <a:pt x="252728" y="1467991"/>
                </a:lnTo>
                <a:lnTo>
                  <a:pt x="298605" y="1422584"/>
                </a:lnTo>
                <a:lnTo>
                  <a:pt x="304800" y="1397000"/>
                </a:lnTo>
                <a:lnTo>
                  <a:pt x="304800" y="889000"/>
                </a:lnTo>
                <a:lnTo>
                  <a:pt x="310994" y="863415"/>
                </a:lnTo>
                <a:lnTo>
                  <a:pt x="356871" y="818008"/>
                </a:lnTo>
                <a:lnTo>
                  <a:pt x="394096" y="799211"/>
                </a:lnTo>
                <a:lnTo>
                  <a:pt x="439210" y="783699"/>
                </a:lnTo>
                <a:lnTo>
                  <a:pt x="490983" y="771985"/>
                </a:lnTo>
                <a:lnTo>
                  <a:pt x="548189" y="764581"/>
                </a:lnTo>
                <a:lnTo>
                  <a:pt x="609600" y="762000"/>
                </a:lnTo>
                <a:lnTo>
                  <a:pt x="548189" y="759418"/>
                </a:lnTo>
                <a:lnTo>
                  <a:pt x="490983" y="752014"/>
                </a:lnTo>
                <a:lnTo>
                  <a:pt x="439210" y="740300"/>
                </a:lnTo>
                <a:lnTo>
                  <a:pt x="394096" y="724788"/>
                </a:lnTo>
                <a:lnTo>
                  <a:pt x="356871" y="705991"/>
                </a:lnTo>
                <a:lnTo>
                  <a:pt x="310994" y="660584"/>
                </a:lnTo>
                <a:lnTo>
                  <a:pt x="304800" y="635000"/>
                </a:lnTo>
                <a:lnTo>
                  <a:pt x="304800" y="127000"/>
                </a:lnTo>
                <a:lnTo>
                  <a:pt x="298605" y="101415"/>
                </a:lnTo>
                <a:lnTo>
                  <a:pt x="252728" y="56008"/>
                </a:lnTo>
                <a:lnTo>
                  <a:pt x="215503" y="37211"/>
                </a:lnTo>
                <a:lnTo>
                  <a:pt x="170389" y="21699"/>
                </a:lnTo>
                <a:lnTo>
                  <a:pt x="118616" y="9985"/>
                </a:lnTo>
                <a:lnTo>
                  <a:pt x="61410" y="2581"/>
                </a:lnTo>
                <a:lnTo>
                  <a:pt x="0" y="0"/>
                </a:lnTo>
                <a:close/>
              </a:path>
            </a:pathLst>
          </a:custGeom>
          <a:solidFill>
            <a:srgbClr val="FFFFFF"/>
          </a:solidFill>
        </p:spPr>
        <p:txBody>
          <a:bodyPr wrap="square" lIns="0" tIns="0" rIns="0" bIns="0" rtlCol="0"/>
          <a:lstStyle/>
          <a:p>
            <a:endParaRPr/>
          </a:p>
        </p:txBody>
      </p:sp>
      <p:sp>
        <p:nvSpPr>
          <p:cNvPr id="7" name="object 7"/>
          <p:cNvSpPr txBox="1"/>
          <p:nvPr/>
        </p:nvSpPr>
        <p:spPr>
          <a:xfrm>
            <a:off x="755576" y="3645024"/>
            <a:ext cx="5904656" cy="1231106"/>
          </a:xfrm>
          <a:prstGeom prst="rect">
            <a:avLst/>
          </a:prstGeom>
        </p:spPr>
        <p:txBody>
          <a:bodyPr vert="horz" wrap="square" lIns="0" tIns="0" rIns="0" bIns="0" rtlCol="0">
            <a:spAutoFit/>
          </a:bodyPr>
          <a:lstStyle/>
          <a:p>
            <a:pPr marL="1270">
              <a:lnSpc>
                <a:spcPct val="100000"/>
              </a:lnSpc>
            </a:pPr>
            <a:r>
              <a:rPr lang="sr-Latn-RS" sz="2000" b="1" dirty="0" smtClean="0">
                <a:solidFill>
                  <a:srgbClr val="E36C09"/>
                </a:solidFill>
                <a:latin typeface="Times New Roman" pitchFamily="18" charset="0"/>
                <a:cs typeface="Times New Roman" pitchFamily="18" charset="0"/>
              </a:rPr>
              <a:t>Non</a:t>
            </a:r>
            <a:r>
              <a:rPr sz="2000" b="1" smtClean="0">
                <a:solidFill>
                  <a:srgbClr val="E36C09"/>
                </a:solidFill>
                <a:latin typeface="Times New Roman" pitchFamily="18" charset="0"/>
                <a:cs typeface="Times New Roman" pitchFamily="18" charset="0"/>
              </a:rPr>
              <a:t>-Нodgkin</a:t>
            </a:r>
            <a:r>
              <a:rPr lang="sr-Cyrl-RS" sz="2000" dirty="0" smtClean="0">
                <a:latin typeface="Times New Roman" pitchFamily="18" charset="0"/>
                <a:cs typeface="Times New Roman" pitchFamily="18" charset="0"/>
              </a:rPr>
              <a:t>  </a:t>
            </a:r>
            <a:r>
              <a:rPr lang="sr-Latn-RS" sz="2000" spc="-10" dirty="0" smtClean="0">
                <a:latin typeface="Times New Roman" pitchFamily="18" charset="0"/>
                <a:cs typeface="Times New Roman" pitchFamily="18" charset="0"/>
              </a:rPr>
              <a:t>lymphoma</a:t>
            </a:r>
            <a:endParaRPr lang="sr-Cyrl-RS" sz="2000" spc="-10" dirty="0" smtClean="0">
              <a:latin typeface="Times New Roman" pitchFamily="18" charset="0"/>
              <a:cs typeface="Times New Roman" pitchFamily="18" charset="0"/>
            </a:endParaRPr>
          </a:p>
          <a:p>
            <a:pPr marL="1270">
              <a:lnSpc>
                <a:spcPct val="100000"/>
              </a:lnSpc>
            </a:pPr>
            <a:r>
              <a:rPr lang="sr-Latn-RS" sz="2000" spc="-10" dirty="0" smtClean="0">
                <a:latin typeface="Times New Roman" pitchFamily="18" charset="0"/>
                <a:cs typeface="Times New Roman" pitchFamily="18" charset="0"/>
              </a:rPr>
              <a:t>B</a:t>
            </a:r>
            <a:r>
              <a:rPr lang="sr-Cyrl-RS" sz="2000" spc="-10" dirty="0" smtClean="0">
                <a:latin typeface="Times New Roman" pitchFamily="18" charset="0"/>
                <a:cs typeface="Times New Roman" pitchFamily="18" charset="0"/>
              </a:rPr>
              <a:t> </a:t>
            </a:r>
            <a:r>
              <a:rPr lang="sr-Latn-RS" sz="2000" spc="-10" dirty="0" smtClean="0">
                <a:latin typeface="Times New Roman" pitchFamily="18" charset="0"/>
                <a:cs typeface="Times New Roman" pitchFamily="18" charset="0"/>
              </a:rPr>
              <a:t>cell</a:t>
            </a:r>
            <a:endParaRPr lang="sr-Cyrl-RS" sz="2000" spc="-10" dirty="0" smtClean="0">
              <a:latin typeface="Times New Roman" pitchFamily="18" charset="0"/>
              <a:cs typeface="Times New Roman" pitchFamily="18" charset="0"/>
            </a:endParaRPr>
          </a:p>
          <a:p>
            <a:pPr marL="1270">
              <a:lnSpc>
                <a:spcPct val="100000"/>
              </a:lnSpc>
            </a:pPr>
            <a:r>
              <a:rPr lang="sr-Cyrl-RS" sz="2000" spc="-10" dirty="0" smtClean="0">
                <a:latin typeface="Times New Roman" pitchFamily="18" charset="0"/>
                <a:cs typeface="Times New Roman" pitchFamily="18" charset="0"/>
              </a:rPr>
              <a:t>Т </a:t>
            </a:r>
            <a:r>
              <a:rPr lang="sr-Latn-RS" sz="2000" spc="-10" dirty="0" smtClean="0">
                <a:latin typeface="Times New Roman" pitchFamily="18" charset="0"/>
                <a:cs typeface="Times New Roman" pitchFamily="18" charset="0"/>
              </a:rPr>
              <a:t>cell</a:t>
            </a:r>
            <a:endParaRPr lang="sr-Cyrl-RS" sz="2000" spc="-10" dirty="0" smtClean="0">
              <a:latin typeface="Times New Roman" pitchFamily="18" charset="0"/>
              <a:cs typeface="Times New Roman" pitchFamily="18" charset="0"/>
            </a:endParaRPr>
          </a:p>
          <a:p>
            <a:pPr marL="1270">
              <a:lnSpc>
                <a:spcPct val="100000"/>
              </a:lnSpc>
            </a:pPr>
            <a:r>
              <a:rPr lang="sr-Latn-RS" sz="2000" spc="-10" dirty="0" smtClean="0">
                <a:latin typeface="Times New Roman" pitchFamily="18" charset="0"/>
                <a:cs typeface="Times New Roman" pitchFamily="18" charset="0"/>
              </a:rPr>
              <a:t>NK cell</a:t>
            </a:r>
            <a:endParaRPr sz="2000" dirty="0">
              <a:latin typeface="Times New Roman" pitchFamily="18" charset="0"/>
              <a:cs typeface="Times New Roman" pitchFamily="18" charset="0"/>
            </a:endParaRPr>
          </a:p>
        </p:txBody>
      </p:sp>
      <p:sp>
        <p:nvSpPr>
          <p:cNvPr id="25602" name="AutoShape 2" descr="Резултат слика за limfom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sr-Latn-C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1455420">
              <a:lnSpc>
                <a:spcPct val="100000"/>
              </a:lnSpc>
            </a:pPr>
            <a:r>
              <a:rPr lang="sr-Latn-RS" sz="3200" spc="-10" dirty="0" smtClean="0">
                <a:latin typeface="Times New Roman" pitchFamily="18" charset="0"/>
                <a:cs typeface="Times New Roman" pitchFamily="18" charset="0"/>
              </a:rPr>
              <a:t>Non Hodkings lymphoma</a:t>
            </a:r>
            <a:endParaRPr sz="3200" spc="-10" dirty="0">
              <a:latin typeface="Times New Roman" pitchFamily="18" charset="0"/>
              <a:cs typeface="Times New Roman" pitchFamily="18" charset="0"/>
            </a:endParaRPr>
          </a:p>
        </p:txBody>
      </p:sp>
      <p:sp>
        <p:nvSpPr>
          <p:cNvPr id="3" name="object 3"/>
          <p:cNvSpPr txBox="1"/>
          <p:nvPr/>
        </p:nvSpPr>
        <p:spPr>
          <a:xfrm>
            <a:off x="535940" y="1590802"/>
            <a:ext cx="8284532" cy="480900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sz="2000" b="1" spc="-5" dirty="0">
                <a:solidFill>
                  <a:srgbClr val="E36C09"/>
                </a:solidFill>
                <a:latin typeface="Times New Roman" pitchFamily="18" charset="0"/>
                <a:cs typeface="Times New Roman" pitchFamily="18" charset="0"/>
              </a:rPr>
              <a:t>5</a:t>
            </a:r>
            <a:r>
              <a:rPr sz="2000" b="1" spc="-5">
                <a:solidFill>
                  <a:srgbClr val="E36C09"/>
                </a:solidFill>
                <a:latin typeface="Times New Roman" pitchFamily="18" charset="0"/>
                <a:cs typeface="Times New Roman" pitchFamily="18" charset="0"/>
              </a:rPr>
              <a:t>% </a:t>
            </a:r>
            <a:r>
              <a:rPr lang="sr-Latn-RS" sz="2000" b="1" spc="-5" dirty="0" smtClean="0">
                <a:solidFill>
                  <a:srgbClr val="E36C09"/>
                </a:solidFill>
                <a:latin typeface="Times New Roman" pitchFamily="18" charset="0"/>
                <a:cs typeface="Times New Roman" pitchFamily="18" charset="0"/>
              </a:rPr>
              <a:t>all malignant diseases. In the majority of patients,it occurs at an advanced age over 65 years of age</a:t>
            </a:r>
            <a:r>
              <a:rPr lang="sr-Latn-RS" sz="2000" b="1" spc="-5" dirty="0" smtClean="0">
                <a:solidFill>
                  <a:srgbClr val="E36C09"/>
                </a:solidFill>
                <a:latin typeface="Times New Roman" pitchFamily="18" charset="0"/>
                <a:cs typeface="Times New Roman" pitchFamily="18" charset="0"/>
              </a:rPr>
              <a:t>.</a:t>
            </a:r>
          </a:p>
          <a:p>
            <a:pPr marL="355600" indent="-342900">
              <a:lnSpc>
                <a:spcPct val="100000"/>
              </a:lnSpc>
              <a:buFont typeface="Arial"/>
              <a:buChar char="•"/>
              <a:tabLst>
                <a:tab pos="354965" algn="l"/>
                <a:tab pos="355600" algn="l"/>
              </a:tabLst>
            </a:pPr>
            <a:endParaRPr sz="2000" dirty="0">
              <a:latin typeface="Times New Roman" pitchFamily="18" charset="0"/>
              <a:cs typeface="Times New Roman" pitchFamily="18" charset="0"/>
            </a:endParaRPr>
          </a:p>
          <a:p>
            <a:pPr marL="355600" indent="-342900">
              <a:lnSpc>
                <a:spcPct val="100000"/>
              </a:lnSpc>
              <a:spcBef>
                <a:spcPts val="670"/>
              </a:spcBef>
              <a:buFont typeface="Arial"/>
              <a:buChar char="•"/>
              <a:tabLst>
                <a:tab pos="354965" algn="l"/>
                <a:tab pos="355600" algn="l"/>
              </a:tabLst>
            </a:pPr>
            <a:r>
              <a:rPr lang="sr-Latn-RS" sz="2000" spc="-5" dirty="0" smtClean="0">
                <a:latin typeface="Times New Roman" pitchFamily="18" charset="0"/>
                <a:cs typeface="Times New Roman" pitchFamily="18" charset="0"/>
              </a:rPr>
              <a:t> It occurs more often in men 2:1</a:t>
            </a:r>
            <a:r>
              <a:rPr lang="sr-Latn-RS" sz="2000" spc="-5" dirty="0" smtClean="0">
                <a:latin typeface="Times New Roman" pitchFamily="18" charset="0"/>
                <a:cs typeface="Times New Roman" pitchFamily="18" charset="0"/>
              </a:rPr>
              <a:t>.</a:t>
            </a:r>
          </a:p>
          <a:p>
            <a:pPr marL="355600" indent="-342900">
              <a:lnSpc>
                <a:spcPct val="100000"/>
              </a:lnSpc>
              <a:spcBef>
                <a:spcPts val="670"/>
              </a:spcBef>
              <a:buFont typeface="Arial"/>
              <a:buChar char="•"/>
              <a:tabLst>
                <a:tab pos="354965" algn="l"/>
                <a:tab pos="355600" algn="l"/>
              </a:tabLst>
            </a:pPr>
            <a:endParaRPr lang="sr-Latn-RS" sz="2000" spc="-5" dirty="0" smtClean="0">
              <a:latin typeface="Times New Roman" pitchFamily="18" charset="0"/>
              <a:cs typeface="Times New Roman" pitchFamily="18" charset="0"/>
            </a:endParaRPr>
          </a:p>
          <a:p>
            <a:pPr marL="355600" indent="-342900">
              <a:lnSpc>
                <a:spcPct val="100000"/>
              </a:lnSpc>
              <a:spcBef>
                <a:spcPts val="670"/>
              </a:spcBef>
              <a:buFont typeface="Arial"/>
              <a:buChar char="•"/>
              <a:tabLst>
                <a:tab pos="354965" algn="l"/>
                <a:tab pos="355600" algn="l"/>
              </a:tabLst>
            </a:pPr>
            <a:r>
              <a:rPr lang="sr-Latn-RS" sz="2000" spc="-5" dirty="0" smtClean="0">
                <a:latin typeface="Times New Roman" pitchFamily="18" charset="0"/>
                <a:cs typeface="Times New Roman" pitchFamily="18" charset="0"/>
              </a:rPr>
              <a:t>They usually start multicentrically and quickly spread to the liver and spleen,bone marrow</a:t>
            </a:r>
            <a:r>
              <a:rPr lang="sr-Latn-RS" sz="2000" spc="-5" dirty="0" smtClean="0">
                <a:latin typeface="Times New Roman" pitchFamily="18" charset="0"/>
                <a:cs typeface="Times New Roman" pitchFamily="18" charset="0"/>
              </a:rPr>
              <a:t>.</a:t>
            </a:r>
          </a:p>
          <a:p>
            <a:pPr marL="355600" indent="-342900">
              <a:lnSpc>
                <a:spcPct val="100000"/>
              </a:lnSpc>
              <a:spcBef>
                <a:spcPts val="670"/>
              </a:spcBef>
              <a:buFont typeface="Arial"/>
              <a:buChar char="•"/>
              <a:tabLst>
                <a:tab pos="354965" algn="l"/>
                <a:tab pos="355600" algn="l"/>
              </a:tabLst>
            </a:pPr>
            <a:endParaRPr lang="sr-Latn-RS" sz="2000" spc="-5" dirty="0" smtClean="0">
              <a:latin typeface="Times New Roman" pitchFamily="18" charset="0"/>
              <a:cs typeface="Times New Roman" pitchFamily="18" charset="0"/>
            </a:endParaRPr>
          </a:p>
          <a:p>
            <a:pPr marL="355600" indent="-342900">
              <a:lnSpc>
                <a:spcPct val="100000"/>
              </a:lnSpc>
              <a:spcBef>
                <a:spcPts val="670"/>
              </a:spcBef>
              <a:buFont typeface="Arial"/>
              <a:buChar char="•"/>
              <a:tabLst>
                <a:tab pos="354965" algn="l"/>
                <a:tab pos="355600" algn="l"/>
              </a:tabLst>
            </a:pPr>
            <a:r>
              <a:rPr lang="sr-Latn-RS" sz="2000" spc="-5" dirty="0" smtClean="0">
                <a:latin typeface="Times New Roman" pitchFamily="18" charset="0"/>
                <a:cs typeface="Times New Roman" pitchFamily="18" charset="0"/>
              </a:rPr>
              <a:t>Localization</a:t>
            </a:r>
            <a:r>
              <a:rPr lang="sr-Latn-RS" sz="2000" spc="-5" dirty="0" smtClean="0">
                <a:latin typeface="Times New Roman" pitchFamily="18" charset="0"/>
                <a:cs typeface="Times New Roman" pitchFamily="18" charset="0"/>
              </a:rPr>
              <a:t>:</a:t>
            </a:r>
          </a:p>
          <a:p>
            <a:pPr marL="355600" indent="-342900">
              <a:lnSpc>
                <a:spcPct val="100000"/>
              </a:lnSpc>
              <a:spcBef>
                <a:spcPts val="670"/>
              </a:spcBef>
              <a:buFont typeface="Arial"/>
              <a:buChar char="•"/>
              <a:tabLst>
                <a:tab pos="354965" algn="l"/>
                <a:tab pos="355600" algn="l"/>
              </a:tabLst>
            </a:pPr>
            <a:endParaRPr sz="2000" dirty="0">
              <a:latin typeface="Times New Roman" pitchFamily="18" charset="0"/>
              <a:cs typeface="Times New Roman" pitchFamily="18" charset="0"/>
            </a:endParaRPr>
          </a:p>
          <a:p>
            <a:pPr marL="756285" lvl="1" indent="-286385">
              <a:lnSpc>
                <a:spcPct val="100000"/>
              </a:lnSpc>
              <a:spcBef>
                <a:spcPts val="675"/>
              </a:spcBef>
              <a:buFont typeface="Arial"/>
              <a:buChar char="–"/>
              <a:tabLst>
                <a:tab pos="756920" algn="l"/>
              </a:tabLst>
            </a:pPr>
            <a:r>
              <a:rPr sz="2000" dirty="0">
                <a:latin typeface="Times New Roman" pitchFamily="18" charset="0"/>
                <a:cs typeface="Times New Roman" pitchFamily="18" charset="0"/>
              </a:rPr>
              <a:t>65</a:t>
            </a:r>
            <a:r>
              <a:rPr sz="2000">
                <a:latin typeface="Times New Roman" pitchFamily="18" charset="0"/>
                <a:cs typeface="Times New Roman" pitchFamily="18" charset="0"/>
              </a:rPr>
              <a:t>%</a:t>
            </a:r>
            <a:r>
              <a:rPr sz="2000" spc="-80">
                <a:latin typeface="Times New Roman" pitchFamily="18" charset="0"/>
                <a:cs typeface="Times New Roman" pitchFamily="18" charset="0"/>
              </a:rPr>
              <a:t> </a:t>
            </a:r>
            <a:r>
              <a:rPr lang="sr-Latn-RS" sz="2000" spc="-15" dirty="0" smtClean="0">
                <a:latin typeface="Times New Roman" pitchFamily="18" charset="0"/>
                <a:cs typeface="Times New Roman" pitchFamily="18" charset="0"/>
              </a:rPr>
              <a:t>nodal</a:t>
            </a:r>
          </a:p>
          <a:p>
            <a:pPr marL="756285" lvl="1" indent="-286385">
              <a:lnSpc>
                <a:spcPct val="100000"/>
              </a:lnSpc>
              <a:spcBef>
                <a:spcPts val="675"/>
              </a:spcBef>
              <a:tabLst>
                <a:tab pos="756920" algn="l"/>
              </a:tabLst>
            </a:pPr>
            <a:endParaRPr lang="sr-Latn-RS" sz="2000" spc="-15" dirty="0" smtClean="0">
              <a:latin typeface="Times New Roman" pitchFamily="18" charset="0"/>
              <a:cs typeface="Times New Roman" pitchFamily="18" charset="0"/>
            </a:endParaRPr>
          </a:p>
          <a:p>
            <a:pPr marL="756285" lvl="1" indent="-286385">
              <a:lnSpc>
                <a:spcPct val="100000"/>
              </a:lnSpc>
              <a:spcBef>
                <a:spcPts val="675"/>
              </a:spcBef>
              <a:buFont typeface="Arial"/>
              <a:buChar char="–"/>
              <a:tabLst>
                <a:tab pos="756920" algn="l"/>
              </a:tabLst>
            </a:pPr>
            <a:r>
              <a:rPr sz="2000" spc="-5" smtClean="0">
                <a:latin typeface="Times New Roman" pitchFamily="18" charset="0"/>
                <a:cs typeface="Times New Roman" pitchFamily="18" charset="0"/>
              </a:rPr>
              <a:t>35</a:t>
            </a:r>
            <a:r>
              <a:rPr sz="2000" spc="-5">
                <a:latin typeface="Times New Roman" pitchFamily="18" charset="0"/>
                <a:cs typeface="Times New Roman" pitchFamily="18" charset="0"/>
              </a:rPr>
              <a:t>%</a:t>
            </a:r>
            <a:r>
              <a:rPr sz="2000" spc="-50">
                <a:latin typeface="Times New Roman" pitchFamily="18" charset="0"/>
                <a:cs typeface="Times New Roman" pitchFamily="18" charset="0"/>
              </a:rPr>
              <a:t> </a:t>
            </a:r>
            <a:r>
              <a:rPr sz="2000" spc="-15" smtClean="0">
                <a:latin typeface="Times New Roman" pitchFamily="18" charset="0"/>
                <a:cs typeface="Times New Roman" pitchFamily="18" charset="0"/>
              </a:rPr>
              <a:t>е</a:t>
            </a:r>
            <a:r>
              <a:rPr lang="sr-Latn-RS" sz="2000" spc="-15" dirty="0" smtClean="0">
                <a:latin typeface="Times New Roman" pitchFamily="18" charset="0"/>
                <a:cs typeface="Times New Roman" pitchFamily="18" charset="0"/>
              </a:rPr>
              <a:t>xtranodal</a:t>
            </a:r>
            <a:endParaRPr sz="20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87267"/>
          </a:xfrm>
          <a:prstGeom prst="rect">
            <a:avLst/>
          </a:prstGeom>
        </p:spPr>
        <p:txBody>
          <a:bodyPr vert="horz" wrap="square" lIns="0" tIns="291973" rIns="0" bIns="0" rtlCol="0">
            <a:spAutoFit/>
          </a:bodyPr>
          <a:lstStyle/>
          <a:p>
            <a:pPr marL="1873250">
              <a:lnSpc>
                <a:spcPct val="100000"/>
              </a:lnSpc>
            </a:pPr>
            <a:r>
              <a:rPr sz="3200">
                <a:latin typeface="Times New Roman" pitchFamily="18" charset="0"/>
                <a:cs typeface="Times New Roman" pitchFamily="18" charset="0"/>
              </a:rPr>
              <a:t>Hodgkin</a:t>
            </a:r>
            <a:r>
              <a:rPr sz="3200" spc="-110">
                <a:latin typeface="Times New Roman" pitchFamily="18" charset="0"/>
                <a:cs typeface="Times New Roman" pitchFamily="18" charset="0"/>
              </a:rPr>
              <a:t> </a:t>
            </a:r>
            <a:r>
              <a:rPr lang="sr-Latn-RS" sz="3200" spc="-10" dirty="0" smtClean="0">
                <a:latin typeface="Times New Roman" pitchFamily="18" charset="0"/>
                <a:cs typeface="Times New Roman" pitchFamily="18" charset="0"/>
              </a:rPr>
              <a:t>lymphoma</a:t>
            </a:r>
            <a:endParaRPr sz="3200" spc="-10" dirty="0">
              <a:latin typeface="Times New Roman" pitchFamily="18" charset="0"/>
              <a:cs typeface="Times New Roman" pitchFamily="18" charset="0"/>
            </a:endParaRPr>
          </a:p>
        </p:txBody>
      </p:sp>
      <p:sp>
        <p:nvSpPr>
          <p:cNvPr id="3" name="object 3"/>
          <p:cNvSpPr txBox="1"/>
          <p:nvPr/>
        </p:nvSpPr>
        <p:spPr>
          <a:xfrm>
            <a:off x="535940" y="1632965"/>
            <a:ext cx="7465059" cy="2031325"/>
          </a:xfrm>
          <a:prstGeom prst="rect">
            <a:avLst/>
          </a:prstGeom>
        </p:spPr>
        <p:txBody>
          <a:bodyPr vert="horz" wrap="square" lIns="0" tIns="0" rIns="0" bIns="0" rtlCol="0">
            <a:spAutoFit/>
          </a:bodyPr>
          <a:lstStyle/>
          <a:p>
            <a:pPr marL="355600" marR="5080" indent="-342900">
              <a:lnSpc>
                <a:spcPct val="100000"/>
              </a:lnSpc>
              <a:buFont typeface="Arial"/>
              <a:buChar char="•"/>
              <a:tabLst>
                <a:tab pos="354965" algn="l"/>
                <a:tab pos="355600" algn="l"/>
              </a:tabLst>
            </a:pPr>
            <a:r>
              <a:rPr lang="sr-Latn-RS" sz="2000" b="1" spc="5" dirty="0" smtClean="0">
                <a:solidFill>
                  <a:srgbClr val="E36C09"/>
                </a:solidFill>
                <a:latin typeface="Times New Roman"/>
                <a:cs typeface="Times New Roman"/>
              </a:rPr>
              <a:t>Hodgkin”s lymphoma is a progressive,painless enlargement of one lymph node or group of lymph nodes,usually above the diaphragm</a:t>
            </a:r>
            <a:r>
              <a:rPr lang="sr-Latn-RS" sz="2000" b="1" spc="5" dirty="0" smtClean="0">
                <a:solidFill>
                  <a:srgbClr val="E36C09"/>
                </a:solidFill>
                <a:latin typeface="Times New Roman"/>
                <a:cs typeface="Times New Roman"/>
              </a:rPr>
              <a:t>.</a:t>
            </a:r>
          </a:p>
          <a:p>
            <a:pPr marL="355600" marR="5080" indent="-342900">
              <a:lnSpc>
                <a:spcPct val="100000"/>
              </a:lnSpc>
              <a:buFont typeface="Arial"/>
              <a:buChar char="•"/>
              <a:tabLst>
                <a:tab pos="354965" algn="l"/>
                <a:tab pos="355600" algn="l"/>
              </a:tabLst>
            </a:pPr>
            <a:endParaRPr lang="sr-Latn-RS" sz="2000" b="1" spc="5" dirty="0" smtClean="0">
              <a:solidFill>
                <a:srgbClr val="E36C09"/>
              </a:solidFill>
              <a:latin typeface="Times New Roman"/>
              <a:cs typeface="Times New Roman"/>
            </a:endParaRPr>
          </a:p>
          <a:p>
            <a:pPr marL="355600" marR="5080" indent="-342900">
              <a:lnSpc>
                <a:spcPct val="100000"/>
              </a:lnSpc>
              <a:buFont typeface="Arial"/>
              <a:buChar char="•"/>
              <a:tabLst>
                <a:tab pos="354965" algn="l"/>
                <a:tab pos="355600" algn="l"/>
              </a:tabLst>
            </a:pPr>
            <a:r>
              <a:rPr lang="sr-Latn-RS" sz="2000" b="1" spc="5" dirty="0" smtClean="0">
                <a:solidFill>
                  <a:srgbClr val="E36C09"/>
                </a:solidFill>
                <a:latin typeface="Times New Roman"/>
                <a:cs typeface="Times New Roman"/>
              </a:rPr>
              <a:t>If left untreated it spreads to ather parts of the lymphatic system</a:t>
            </a:r>
            <a:r>
              <a:rPr lang="sr-Latn-RS" sz="3200" b="1" spc="5" dirty="0" smtClean="0">
                <a:solidFill>
                  <a:srgbClr val="E36C09"/>
                </a:solidFill>
                <a:latin typeface="Times New Roman"/>
                <a:cs typeface="Times New Roman"/>
              </a:rPr>
              <a:t>.</a:t>
            </a:r>
            <a:endParaRPr sz="3200">
              <a:latin typeface="Times New Roman"/>
              <a:cs typeface="Times New Roman"/>
            </a:endParaRPr>
          </a:p>
        </p:txBody>
      </p:sp>
      <p:pic>
        <p:nvPicPr>
          <p:cNvPr id="4" name="Picture 8" descr="http://www.stetoskop.info/pics/4/604/thumbnails/150x150/hockin.jpg"/>
          <p:cNvPicPr>
            <a:picLocks noChangeAspect="1" noChangeArrowheads="1"/>
          </p:cNvPicPr>
          <p:nvPr/>
        </p:nvPicPr>
        <p:blipFill>
          <a:blip r:embed="rId2" cstate="print"/>
          <a:srcRect/>
          <a:stretch>
            <a:fillRect/>
          </a:stretch>
        </p:blipFill>
        <p:spPr bwMode="auto">
          <a:xfrm>
            <a:off x="5148064" y="4437112"/>
            <a:ext cx="2808312" cy="216024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1555750">
              <a:lnSpc>
                <a:spcPct val="100000"/>
              </a:lnSpc>
            </a:pPr>
            <a:r>
              <a:rPr sz="3200" spc="-5" smtClean="0">
                <a:latin typeface="Times New Roman" pitchFamily="18" charset="0"/>
                <a:cs typeface="Times New Roman" pitchFamily="18" charset="0"/>
              </a:rPr>
              <a:t>Е</a:t>
            </a:r>
            <a:r>
              <a:rPr lang="sr-Latn-RS" sz="3200" spc="-5" dirty="0" smtClean="0">
                <a:latin typeface="Times New Roman" pitchFamily="18" charset="0"/>
                <a:cs typeface="Times New Roman" pitchFamily="18" charset="0"/>
              </a:rPr>
              <a:t>tiology of lymphoma</a:t>
            </a:r>
            <a:endParaRPr sz="3200" spc="-15" dirty="0">
              <a:latin typeface="Times New Roman" pitchFamily="18" charset="0"/>
              <a:cs typeface="Times New Roman" pitchFamily="18" charset="0"/>
            </a:endParaRPr>
          </a:p>
        </p:txBody>
      </p:sp>
      <p:sp>
        <p:nvSpPr>
          <p:cNvPr id="3" name="object 3"/>
          <p:cNvSpPr txBox="1"/>
          <p:nvPr/>
        </p:nvSpPr>
        <p:spPr>
          <a:xfrm>
            <a:off x="535940" y="1584197"/>
            <a:ext cx="7564452" cy="480900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b="1" dirty="0" smtClean="0">
                <a:solidFill>
                  <a:srgbClr val="E36C09"/>
                </a:solidFill>
                <a:latin typeface="Times New Roman" pitchFamily="18" charset="0"/>
                <a:cs typeface="Times New Roman" pitchFamily="18" charset="0"/>
              </a:rPr>
              <a:t>Is unclear </a:t>
            </a:r>
            <a:r>
              <a:rPr lang="sr-Latn-RS" sz="2000" b="1" dirty="0" smtClean="0">
                <a:solidFill>
                  <a:srgbClr val="E36C09"/>
                </a:solidFill>
                <a:latin typeface="Times New Roman" pitchFamily="18" charset="0"/>
                <a:cs typeface="Times New Roman" pitchFamily="18" charset="0"/>
              </a:rPr>
              <a:t>:</a:t>
            </a:r>
          </a:p>
          <a:p>
            <a:pPr marL="355600" indent="-342900">
              <a:lnSpc>
                <a:spcPct val="100000"/>
              </a:lnSpc>
              <a:buFont typeface="Arial"/>
              <a:buChar char="•"/>
              <a:tabLst>
                <a:tab pos="354965" algn="l"/>
                <a:tab pos="355600" algn="l"/>
              </a:tabLst>
            </a:pPr>
            <a:endParaRPr sz="2000" dirty="0">
              <a:latin typeface="Times New Roman" pitchFamily="18" charset="0"/>
              <a:cs typeface="Times New Roman" pitchFamily="18" charset="0"/>
            </a:endParaRPr>
          </a:p>
          <a:p>
            <a:pPr marL="756285" lvl="1" indent="-286385">
              <a:lnSpc>
                <a:spcPct val="100000"/>
              </a:lnSpc>
              <a:spcBef>
                <a:spcPts val="340"/>
              </a:spcBef>
              <a:buFont typeface="Arial"/>
              <a:buChar char="–"/>
              <a:tabLst>
                <a:tab pos="756920" algn="l"/>
              </a:tabLst>
            </a:pPr>
            <a:r>
              <a:rPr lang="en-US" sz="2000" spc="-5" dirty="0" smtClean="0">
                <a:latin typeface="Times New Roman" pitchFamily="18" charset="0"/>
                <a:cs typeface="Times New Roman" pitchFamily="18" charset="0"/>
              </a:rPr>
              <a:t>I</a:t>
            </a:r>
            <a:r>
              <a:rPr lang="sr-Latn-RS" sz="2000" spc="-5" dirty="0" smtClean="0">
                <a:latin typeface="Times New Roman" pitchFamily="18" charset="0"/>
                <a:cs typeface="Times New Roman" pitchFamily="18" charset="0"/>
              </a:rPr>
              <a:t>mmunodeficiency</a:t>
            </a:r>
            <a:r>
              <a:rPr lang="sr-Latn-RS" sz="2000" spc="-5" dirty="0" smtClean="0">
                <a:latin typeface="Times New Roman" pitchFamily="18" charset="0"/>
                <a:cs typeface="Times New Roman" pitchFamily="18" charset="0"/>
              </a:rPr>
              <a:t>,</a:t>
            </a:r>
          </a:p>
          <a:p>
            <a:pPr marL="756285" lvl="1" indent="-286385">
              <a:lnSpc>
                <a:spcPct val="100000"/>
              </a:lnSpc>
              <a:spcBef>
                <a:spcPts val="340"/>
              </a:spcBef>
              <a:buFont typeface="Arial"/>
              <a:buChar char="–"/>
              <a:tabLst>
                <a:tab pos="756920" algn="l"/>
              </a:tabLst>
            </a:pPr>
            <a:endParaRPr sz="2000" dirty="0">
              <a:latin typeface="Times New Roman" pitchFamily="18" charset="0"/>
              <a:cs typeface="Times New Roman" pitchFamily="18" charset="0"/>
            </a:endParaRPr>
          </a:p>
          <a:p>
            <a:pPr marL="756285" lvl="1" indent="-286385">
              <a:lnSpc>
                <a:spcPct val="100000"/>
              </a:lnSpc>
              <a:spcBef>
                <a:spcPts val="335"/>
              </a:spcBef>
              <a:buFont typeface="Arial"/>
              <a:buChar char="–"/>
              <a:tabLst>
                <a:tab pos="756920" algn="l"/>
              </a:tabLst>
            </a:pPr>
            <a:r>
              <a:rPr lang="sr-Cyrl-RS" sz="2000" spc="-25" dirty="0" smtClean="0">
                <a:latin typeface="Times New Roman" pitchFamily="18" charset="0"/>
                <a:cs typeface="Times New Roman" pitchFamily="18" charset="0"/>
              </a:rPr>
              <a:t>А</a:t>
            </a:r>
            <a:r>
              <a:rPr lang="sr-Latn-RS" sz="2000" spc="-25" dirty="0" smtClean="0">
                <a:latin typeface="Times New Roman" pitchFamily="18" charset="0"/>
                <a:cs typeface="Times New Roman" pitchFamily="18" charset="0"/>
              </a:rPr>
              <a:t>utoimmune </a:t>
            </a:r>
            <a:r>
              <a:rPr lang="sr-Latn-RS" sz="2000" spc="-25" dirty="0" smtClean="0">
                <a:latin typeface="Times New Roman" pitchFamily="18" charset="0"/>
                <a:cs typeface="Times New Roman" pitchFamily="18" charset="0"/>
              </a:rPr>
              <a:t>diseases</a:t>
            </a:r>
          </a:p>
          <a:p>
            <a:pPr marL="756285" lvl="1" indent="-286385">
              <a:lnSpc>
                <a:spcPct val="100000"/>
              </a:lnSpc>
              <a:spcBef>
                <a:spcPts val="335"/>
              </a:spcBef>
              <a:buFont typeface="Arial"/>
              <a:buChar char="–"/>
              <a:tabLst>
                <a:tab pos="756920" algn="l"/>
              </a:tabLst>
            </a:pPr>
            <a:endParaRPr sz="2000" dirty="0">
              <a:latin typeface="Times New Roman" pitchFamily="18" charset="0"/>
              <a:cs typeface="Times New Roman" pitchFamily="18" charset="0"/>
            </a:endParaRPr>
          </a:p>
          <a:p>
            <a:pPr marL="756285" lvl="1" indent="-286385">
              <a:lnSpc>
                <a:spcPct val="100000"/>
              </a:lnSpc>
              <a:spcBef>
                <a:spcPts val="335"/>
              </a:spcBef>
              <a:buFont typeface="Arial"/>
              <a:buChar char="–"/>
              <a:tabLst>
                <a:tab pos="756920" algn="l"/>
              </a:tabLst>
            </a:pPr>
            <a:r>
              <a:rPr lang="en-US" sz="2000" spc="-5" dirty="0" smtClean="0">
                <a:latin typeface="Times New Roman" pitchFamily="18" charset="0"/>
                <a:cs typeface="Times New Roman" pitchFamily="18" charset="0"/>
              </a:rPr>
              <a:t>I</a:t>
            </a:r>
            <a:r>
              <a:rPr lang="sr-Latn-RS" sz="2000" spc="-5" dirty="0" smtClean="0">
                <a:latin typeface="Times New Roman" pitchFamily="18" charset="0"/>
                <a:cs typeface="Times New Roman" pitchFamily="18" charset="0"/>
              </a:rPr>
              <a:t>nfections</a:t>
            </a:r>
          </a:p>
          <a:p>
            <a:pPr marL="756285" lvl="1" indent="-286385">
              <a:lnSpc>
                <a:spcPct val="100000"/>
              </a:lnSpc>
              <a:spcBef>
                <a:spcPts val="335"/>
              </a:spcBef>
              <a:buFont typeface="Arial"/>
              <a:buChar char="–"/>
              <a:tabLst>
                <a:tab pos="756920" algn="l"/>
              </a:tabLst>
            </a:pPr>
            <a:endParaRPr sz="2000" dirty="0">
              <a:latin typeface="Times New Roman" pitchFamily="18" charset="0"/>
              <a:cs typeface="Times New Roman" pitchFamily="18" charset="0"/>
            </a:endParaRPr>
          </a:p>
          <a:p>
            <a:pPr marL="1155700" lvl="2" indent="-228600">
              <a:lnSpc>
                <a:spcPct val="100000"/>
              </a:lnSpc>
              <a:spcBef>
                <a:spcPts val="305"/>
              </a:spcBef>
              <a:buFont typeface="Arial"/>
              <a:buChar char="•"/>
              <a:tabLst>
                <a:tab pos="1156335" algn="l"/>
              </a:tabLst>
            </a:pPr>
            <a:r>
              <a:rPr sz="2000" dirty="0">
                <a:latin typeface="Times New Roman" pitchFamily="18" charset="0"/>
                <a:cs typeface="Times New Roman" pitchFamily="18" charset="0"/>
              </a:rPr>
              <a:t>Helicobacter</a:t>
            </a:r>
            <a:r>
              <a:rPr sz="2000" spc="-135" dirty="0">
                <a:latin typeface="Times New Roman" pitchFamily="18" charset="0"/>
                <a:cs typeface="Times New Roman" pitchFamily="18" charset="0"/>
              </a:rPr>
              <a:t> </a:t>
            </a:r>
            <a:r>
              <a:rPr sz="2000" dirty="0">
                <a:latin typeface="Times New Roman" pitchFamily="18" charset="0"/>
                <a:cs typeface="Times New Roman" pitchFamily="18" charset="0"/>
              </a:rPr>
              <a:t>pylori</a:t>
            </a:r>
          </a:p>
          <a:p>
            <a:pPr marL="1155700" lvl="2" indent="-228600">
              <a:lnSpc>
                <a:spcPct val="100000"/>
              </a:lnSpc>
              <a:spcBef>
                <a:spcPts val="290"/>
              </a:spcBef>
              <a:buFont typeface="Arial"/>
              <a:buChar char="•"/>
              <a:tabLst>
                <a:tab pos="1156335" algn="l"/>
              </a:tabLst>
            </a:pPr>
            <a:r>
              <a:rPr lang="sr-Latn-RS" sz="2000" spc="-5" dirty="0" smtClean="0">
                <a:latin typeface="Times New Roman" pitchFamily="18" charset="0"/>
                <a:cs typeface="Times New Roman" pitchFamily="18" charset="0"/>
              </a:rPr>
              <a:t>Bacteria or</a:t>
            </a:r>
            <a:r>
              <a:rPr sz="2000" spc="-5" smtClean="0">
                <a:latin typeface="Times New Roman" pitchFamily="18" charset="0"/>
                <a:cs typeface="Times New Roman" pitchFamily="18" charset="0"/>
              </a:rPr>
              <a:t> </a:t>
            </a:r>
            <a:r>
              <a:rPr sz="2000" smtClean="0">
                <a:latin typeface="Times New Roman" pitchFamily="18" charset="0"/>
                <a:cs typeface="Times New Roman" pitchFamily="18" charset="0"/>
              </a:rPr>
              <a:t>Giardia </a:t>
            </a:r>
            <a:r>
              <a:rPr sz="2000" spc="-5" smtClean="0">
                <a:latin typeface="Times New Roman" pitchFamily="18" charset="0"/>
                <a:cs typeface="Times New Roman" pitchFamily="18" charset="0"/>
              </a:rPr>
              <a:t>lamblia</a:t>
            </a:r>
            <a:r>
              <a:rPr lang="sr-Latn-RS" sz="2000" spc="-5" dirty="0" smtClean="0">
                <a:latin typeface="Times New Roman" pitchFamily="18" charset="0"/>
                <a:cs typeface="Times New Roman" pitchFamily="18" charset="0"/>
              </a:rPr>
              <a:t> in the intestines </a:t>
            </a:r>
            <a:endParaRPr sz="2000" dirty="0">
              <a:latin typeface="Times New Roman" pitchFamily="18" charset="0"/>
              <a:cs typeface="Times New Roman" pitchFamily="18" charset="0"/>
            </a:endParaRPr>
          </a:p>
          <a:p>
            <a:pPr marL="1155700" lvl="2" indent="-228600">
              <a:lnSpc>
                <a:spcPct val="100000"/>
              </a:lnSpc>
              <a:spcBef>
                <a:spcPts val="285"/>
              </a:spcBef>
              <a:buFont typeface="Arial"/>
              <a:buChar char="•"/>
              <a:tabLst>
                <a:tab pos="1156335" algn="l"/>
              </a:tabLst>
            </a:pPr>
            <a:r>
              <a:rPr sz="2000" spc="-5" dirty="0">
                <a:latin typeface="Times New Roman" pitchFamily="18" charset="0"/>
                <a:cs typeface="Times New Roman" pitchFamily="18" charset="0"/>
              </a:rPr>
              <a:t>EBV</a:t>
            </a:r>
            <a:endParaRPr sz="2000" dirty="0">
              <a:latin typeface="Times New Roman" pitchFamily="18" charset="0"/>
              <a:cs typeface="Times New Roman" pitchFamily="18" charset="0"/>
            </a:endParaRPr>
          </a:p>
          <a:p>
            <a:pPr marL="1155700" lvl="2" indent="-228600">
              <a:lnSpc>
                <a:spcPts val="2735"/>
              </a:lnSpc>
              <a:spcBef>
                <a:spcPts val="285"/>
              </a:spcBef>
              <a:buFont typeface="Arial"/>
              <a:buChar char="•"/>
              <a:tabLst>
                <a:tab pos="1156335" algn="l"/>
              </a:tabLst>
            </a:pPr>
            <a:r>
              <a:rPr sz="2000" spc="-50" dirty="0">
                <a:latin typeface="Times New Roman" pitchFamily="18" charset="0"/>
                <a:cs typeface="Times New Roman" pitchFamily="18" charset="0"/>
              </a:rPr>
              <a:t>HHV-8</a:t>
            </a:r>
            <a:endParaRPr sz="2000" dirty="0">
              <a:latin typeface="Times New Roman" pitchFamily="18" charset="0"/>
              <a:cs typeface="Times New Roman" pitchFamily="18" charset="0"/>
            </a:endParaRPr>
          </a:p>
          <a:p>
            <a:pPr marL="1155700">
              <a:lnSpc>
                <a:spcPts val="2735"/>
              </a:lnSpc>
            </a:pPr>
            <a:r>
              <a:rPr sz="2000" spc="-80" dirty="0">
                <a:latin typeface="Times New Roman" pitchFamily="18" charset="0"/>
                <a:cs typeface="Times New Roman" pitchFamily="18" charset="0"/>
              </a:rPr>
              <a:t>HTLV-1</a:t>
            </a:r>
            <a:endParaRPr sz="2000" dirty="0">
              <a:latin typeface="Times New Roman" pitchFamily="18" charset="0"/>
              <a:cs typeface="Times New Roman" pitchFamily="18" charset="0"/>
            </a:endParaRPr>
          </a:p>
          <a:p>
            <a:pPr marL="1155700" lvl="2" indent="-228600">
              <a:lnSpc>
                <a:spcPct val="100000"/>
              </a:lnSpc>
              <a:spcBef>
                <a:spcPts val="290"/>
              </a:spcBef>
              <a:buFont typeface="Arial"/>
              <a:buChar char="•"/>
              <a:tabLst>
                <a:tab pos="1156335" algn="l"/>
              </a:tabLst>
            </a:pPr>
            <a:r>
              <a:rPr lang="sr-Latn-RS" sz="2000" spc="-5" dirty="0" smtClean="0">
                <a:latin typeface="Times New Roman" pitchFamily="18" charset="0"/>
                <a:cs typeface="Times New Roman" pitchFamily="18" charset="0"/>
              </a:rPr>
              <a:t>HVC</a:t>
            </a:r>
            <a:endParaRPr sz="20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638"/>
            <a:ext cx="8229600" cy="799578"/>
          </a:xfrm>
          <a:prstGeom prst="rect">
            <a:avLst/>
          </a:prstGeom>
        </p:spPr>
        <p:txBody>
          <a:bodyPr vert="horz" wrap="square" lIns="0" tIns="304165" rIns="0" bIns="0" rtlCol="0">
            <a:spAutoFit/>
          </a:bodyPr>
          <a:lstStyle/>
          <a:p>
            <a:pPr marL="1761489">
              <a:lnSpc>
                <a:spcPct val="100000"/>
              </a:lnSpc>
            </a:pPr>
            <a:r>
              <a:rPr sz="3200" spc="-35" smtClean="0">
                <a:latin typeface="Times New Roman" pitchFamily="18" charset="0"/>
                <a:cs typeface="Times New Roman" pitchFamily="18" charset="0"/>
              </a:rPr>
              <a:t>М</a:t>
            </a:r>
            <a:r>
              <a:rPr lang="sr-Latn-RS" sz="3200" spc="-35" dirty="0" smtClean="0">
                <a:latin typeface="Times New Roman" pitchFamily="18" charset="0"/>
                <a:cs typeface="Times New Roman" pitchFamily="18" charset="0"/>
              </a:rPr>
              <a:t>ultiple myeloma</a:t>
            </a:r>
            <a:endParaRPr sz="3200" spc="-10" dirty="0">
              <a:latin typeface="Times New Roman" pitchFamily="18" charset="0"/>
              <a:cs typeface="Times New Roman" pitchFamily="18" charset="0"/>
            </a:endParaRPr>
          </a:p>
        </p:txBody>
      </p:sp>
      <p:sp>
        <p:nvSpPr>
          <p:cNvPr id="3" name="object 3"/>
          <p:cNvSpPr txBox="1"/>
          <p:nvPr/>
        </p:nvSpPr>
        <p:spPr>
          <a:xfrm>
            <a:off x="535940" y="1632965"/>
            <a:ext cx="7628890" cy="2154436"/>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sr-Latn-RS" sz="2000" dirty="0" smtClean="0">
                <a:latin typeface="Times New Roman"/>
                <a:cs typeface="Times New Roman"/>
              </a:rPr>
              <a:t>Multiple myeloma is an uncontrolled proliferation of a single column of plasma cells</a:t>
            </a:r>
            <a:r>
              <a:rPr lang="sr-Latn-RS" sz="2000" dirty="0" smtClean="0">
                <a:latin typeface="Times New Roman"/>
                <a:cs typeface="Times New Roman"/>
              </a:rPr>
              <a:t>.</a:t>
            </a:r>
          </a:p>
          <a:p>
            <a:pPr marL="355600" indent="-342900">
              <a:lnSpc>
                <a:spcPct val="100000"/>
              </a:lnSpc>
              <a:buFont typeface="Arial"/>
              <a:buChar char="•"/>
              <a:tabLst>
                <a:tab pos="354965" algn="l"/>
                <a:tab pos="355600" algn="l"/>
              </a:tabLst>
            </a:pPr>
            <a:endParaRPr lang="sr-Latn-RS" sz="2000" dirty="0" smtClean="0">
              <a:latin typeface="Times New Roman"/>
              <a:cs typeface="Times New Roman"/>
            </a:endParaRPr>
          </a:p>
          <a:p>
            <a:pPr marL="355600" indent="-342900">
              <a:lnSpc>
                <a:spcPct val="100000"/>
              </a:lnSpc>
              <a:buFont typeface="Arial"/>
              <a:buChar char="•"/>
              <a:tabLst>
                <a:tab pos="354965" algn="l"/>
                <a:tab pos="355600" algn="l"/>
              </a:tabLst>
            </a:pPr>
            <a:r>
              <a:rPr lang="sr-Latn-RS" sz="2000" dirty="0" smtClean="0">
                <a:latin typeface="Times New Roman"/>
                <a:cs typeface="Times New Roman"/>
              </a:rPr>
              <a:t> Malignant cells are found in the bone marrow. </a:t>
            </a:r>
            <a:endParaRPr lang="sr-Latn-RS" sz="2000" dirty="0" smtClean="0">
              <a:latin typeface="Times New Roman"/>
              <a:cs typeface="Times New Roman"/>
            </a:endParaRPr>
          </a:p>
          <a:p>
            <a:pPr marL="355600" indent="-342900">
              <a:lnSpc>
                <a:spcPct val="100000"/>
              </a:lnSpc>
              <a:buFont typeface="Arial"/>
              <a:buChar char="•"/>
              <a:tabLst>
                <a:tab pos="354965" algn="l"/>
                <a:tab pos="355600" algn="l"/>
              </a:tabLst>
            </a:pPr>
            <a:endParaRPr lang="sr-Latn-RS" sz="2000" dirty="0" smtClean="0">
              <a:latin typeface="Times New Roman"/>
              <a:cs typeface="Times New Roman"/>
            </a:endParaRPr>
          </a:p>
          <a:p>
            <a:pPr marL="355600" indent="-342900">
              <a:lnSpc>
                <a:spcPct val="100000"/>
              </a:lnSpc>
              <a:buFont typeface="Arial"/>
              <a:buChar char="•"/>
              <a:tabLst>
                <a:tab pos="354965" algn="l"/>
                <a:tab pos="355600" algn="l"/>
              </a:tabLst>
            </a:pPr>
            <a:r>
              <a:rPr lang="sr-Latn-RS" sz="2000" dirty="0" smtClean="0">
                <a:latin typeface="Times New Roman"/>
                <a:cs typeface="Times New Roman"/>
              </a:rPr>
              <a:t>About </a:t>
            </a:r>
            <a:r>
              <a:rPr lang="sr-Latn-RS" sz="2000" dirty="0" smtClean="0">
                <a:latin typeface="Times New Roman"/>
                <a:cs typeface="Times New Roman"/>
              </a:rPr>
              <a:t>to the proliferation of malignant cells, bone erosion and pathological frctures , hypercalcemia , anemia and leukopenia occur.</a:t>
            </a:r>
            <a:endParaRPr sz="200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56491"/>
            <a:ext cx="8229600" cy="787267"/>
          </a:xfrm>
          <a:prstGeom prst="rect">
            <a:avLst/>
          </a:prstGeom>
        </p:spPr>
        <p:txBody>
          <a:bodyPr vert="horz" wrap="square" lIns="0" tIns="291973" rIns="0" bIns="0" rtlCol="0">
            <a:spAutoFit/>
          </a:bodyPr>
          <a:lstStyle/>
          <a:p>
            <a:pPr marL="1761489" algn="l">
              <a:lnSpc>
                <a:spcPct val="100000"/>
              </a:lnSpc>
            </a:pPr>
            <a:r>
              <a:rPr lang="sr-Cyrl-RS" sz="3200" spc="-35" dirty="0" smtClean="0">
                <a:latin typeface="Times New Roman" pitchFamily="18" charset="0"/>
                <a:cs typeface="Times New Roman" pitchFamily="18" charset="0"/>
              </a:rPr>
              <a:t>М</a:t>
            </a:r>
            <a:r>
              <a:rPr lang="en-US" sz="3200" spc="-35" dirty="0" err="1" smtClean="0">
                <a:latin typeface="Times New Roman" pitchFamily="18" charset="0"/>
                <a:cs typeface="Times New Roman" pitchFamily="18" charset="0"/>
              </a:rPr>
              <a:t>ultiple</a:t>
            </a:r>
            <a:r>
              <a:rPr lang="en-US" sz="3200" spc="-35" dirty="0" smtClean="0">
                <a:latin typeface="Times New Roman" pitchFamily="18" charset="0"/>
                <a:cs typeface="Times New Roman" pitchFamily="18" charset="0"/>
              </a:rPr>
              <a:t> myeloma</a:t>
            </a:r>
            <a:endParaRPr sz="3200" spc="-10" dirty="0">
              <a:latin typeface="Times New Roman" pitchFamily="18" charset="0"/>
              <a:cs typeface="Times New Roman" pitchFamily="18" charset="0"/>
            </a:endParaRPr>
          </a:p>
        </p:txBody>
      </p:sp>
      <p:sp>
        <p:nvSpPr>
          <p:cNvPr id="3" name="object 3"/>
          <p:cNvSpPr txBox="1"/>
          <p:nvPr/>
        </p:nvSpPr>
        <p:spPr>
          <a:xfrm>
            <a:off x="535940" y="1484785"/>
            <a:ext cx="7996500" cy="3616375"/>
          </a:xfrm>
          <a:prstGeom prst="rect">
            <a:avLst/>
          </a:prstGeom>
        </p:spPr>
        <p:txBody>
          <a:bodyPr vert="horz" wrap="square" lIns="0" tIns="0" rIns="0" bIns="0" rtlCol="0">
            <a:spAutoFit/>
          </a:bodyPr>
          <a:lstStyle/>
          <a:p>
            <a:pPr marL="355600" marR="360045" indent="-342900">
              <a:lnSpc>
                <a:spcPct val="100000"/>
              </a:lnSpc>
              <a:spcBef>
                <a:spcPts val="655"/>
              </a:spcBef>
              <a:buFont typeface="Arial"/>
              <a:buChar char="•"/>
              <a:tabLst>
                <a:tab pos="354965" algn="l"/>
                <a:tab pos="355600" algn="l"/>
              </a:tabLst>
            </a:pPr>
            <a:r>
              <a:rPr lang="sr-Latn-RS" sz="2000" spc="-5" dirty="0" smtClean="0">
                <a:latin typeface="Times New Roman" pitchFamily="18" charset="0"/>
                <a:cs typeface="Times New Roman" pitchFamily="18" charset="0"/>
              </a:rPr>
              <a:t>They usually secrete immunoglobulins (IgG and IgA</a:t>
            </a:r>
            <a:r>
              <a:rPr lang="sr-Latn-RS" sz="2000" spc="-5" dirty="0" smtClean="0">
                <a:latin typeface="Times New Roman" pitchFamily="18" charset="0"/>
                <a:cs typeface="Times New Roman" pitchFamily="18" charset="0"/>
              </a:rPr>
              <a:t>).</a:t>
            </a:r>
          </a:p>
          <a:p>
            <a:pPr marL="355600" marR="360045" indent="-342900">
              <a:lnSpc>
                <a:spcPct val="100000"/>
              </a:lnSpc>
              <a:spcBef>
                <a:spcPts val="655"/>
              </a:spcBef>
              <a:buFont typeface="Arial"/>
              <a:buChar char="•"/>
              <a:tabLst>
                <a:tab pos="354965" algn="l"/>
                <a:tab pos="355600" algn="l"/>
              </a:tabLst>
            </a:pPr>
            <a:endParaRPr lang="sr-Latn-RS" sz="2000" spc="-5" dirty="0" smtClean="0">
              <a:latin typeface="Times New Roman" pitchFamily="18" charset="0"/>
              <a:cs typeface="Times New Roman" pitchFamily="18" charset="0"/>
            </a:endParaRPr>
          </a:p>
          <a:p>
            <a:pPr marL="355600" marR="360045" indent="-342900">
              <a:lnSpc>
                <a:spcPct val="100000"/>
              </a:lnSpc>
              <a:spcBef>
                <a:spcPts val="655"/>
              </a:spcBef>
              <a:buFont typeface="Arial"/>
              <a:buChar char="•"/>
              <a:tabLst>
                <a:tab pos="354965" algn="l"/>
                <a:tab pos="355600" algn="l"/>
              </a:tabLst>
            </a:pPr>
            <a:r>
              <a:rPr lang="sr-Latn-RS" sz="2000" spc="-5" dirty="0" smtClean="0">
                <a:latin typeface="Times New Roman" pitchFamily="18" charset="0"/>
                <a:cs typeface="Times New Roman" pitchFamily="18" charset="0"/>
              </a:rPr>
              <a:t>About </a:t>
            </a:r>
            <a:r>
              <a:rPr lang="sr-Latn-RS" sz="2000" spc="-5" dirty="0" smtClean="0">
                <a:latin typeface="Times New Roman" pitchFamily="18" charset="0"/>
                <a:cs typeface="Times New Roman" pitchFamily="18" charset="0"/>
              </a:rPr>
              <a:t>to the secretion of paraproteins,blood viscosity increases,paraproteins are broken down into myloids that are deposited between parenchymal cells,heart failure</a:t>
            </a:r>
            <a:r>
              <a:rPr lang="sr-Latn-RS" sz="2000" spc="-5" dirty="0" smtClean="0">
                <a:latin typeface="Times New Roman" pitchFamily="18" charset="0"/>
                <a:cs typeface="Times New Roman" pitchFamily="18" charset="0"/>
              </a:rPr>
              <a:t>.</a:t>
            </a:r>
          </a:p>
          <a:p>
            <a:pPr marL="355600" marR="360045" indent="-342900">
              <a:lnSpc>
                <a:spcPct val="100000"/>
              </a:lnSpc>
              <a:spcBef>
                <a:spcPts val="655"/>
              </a:spcBef>
              <a:buFont typeface="Arial"/>
              <a:buChar char="•"/>
              <a:tabLst>
                <a:tab pos="354965" algn="l"/>
                <a:tab pos="355600" algn="l"/>
              </a:tabLst>
            </a:pPr>
            <a:endParaRPr lang="sr-Latn-RS" sz="2000" spc="-5" dirty="0" smtClean="0">
              <a:latin typeface="Times New Roman" pitchFamily="18" charset="0"/>
              <a:cs typeface="Times New Roman" pitchFamily="18" charset="0"/>
            </a:endParaRPr>
          </a:p>
          <a:p>
            <a:pPr marL="355600" marR="360045" indent="-342900">
              <a:lnSpc>
                <a:spcPct val="100000"/>
              </a:lnSpc>
              <a:spcBef>
                <a:spcPts val="655"/>
              </a:spcBef>
              <a:buFont typeface="Arial"/>
              <a:buChar char="•"/>
              <a:tabLst>
                <a:tab pos="354965" algn="l"/>
                <a:tab pos="355600" algn="l"/>
              </a:tabLst>
            </a:pPr>
            <a:r>
              <a:rPr lang="sr-Latn-RS" sz="2000" spc="-5" dirty="0" smtClean="0">
                <a:latin typeface="Times New Roman" pitchFamily="18" charset="0"/>
                <a:cs typeface="Times New Roman" pitchFamily="18" charset="0"/>
              </a:rPr>
              <a:t>Light immunoglobulin chains are secreted</a:t>
            </a:r>
            <a:r>
              <a:rPr sz="2000" spc="-5" smtClean="0">
                <a:latin typeface="Times New Roman" pitchFamily="18" charset="0"/>
                <a:cs typeface="Times New Roman" pitchFamily="18" charset="0"/>
              </a:rPr>
              <a:t> (</a:t>
            </a:r>
            <a:r>
              <a:rPr sz="2000" b="1" spc="-5">
                <a:solidFill>
                  <a:srgbClr val="E36C09"/>
                </a:solidFill>
                <a:latin typeface="Times New Roman" pitchFamily="18" charset="0"/>
                <a:cs typeface="Times New Roman" pitchFamily="18" charset="0"/>
              </a:rPr>
              <a:t>Bence </a:t>
            </a:r>
            <a:r>
              <a:rPr sz="2000" b="1" spc="-10" smtClean="0">
                <a:solidFill>
                  <a:srgbClr val="E36C09"/>
                </a:solidFill>
                <a:latin typeface="Times New Roman" pitchFamily="18" charset="0"/>
                <a:cs typeface="Times New Roman" pitchFamily="18" charset="0"/>
              </a:rPr>
              <a:t>Jones</a:t>
            </a:r>
            <a:r>
              <a:rPr sz="2000" spc="-10" smtClean="0">
                <a:latin typeface="Times New Roman" pitchFamily="18" charset="0"/>
                <a:cs typeface="Times New Roman" pitchFamily="18" charset="0"/>
              </a:rPr>
              <a:t>)</a:t>
            </a:r>
            <a:r>
              <a:rPr lang="sr-Latn-RS" sz="2000" spc="-10" dirty="0" smtClean="0">
                <a:latin typeface="Times New Roman" pitchFamily="18" charset="0"/>
                <a:cs typeface="Times New Roman" pitchFamily="18" charset="0"/>
              </a:rPr>
              <a:t>.</a:t>
            </a:r>
          </a:p>
          <a:p>
            <a:pPr marL="355600" marR="360045" indent="-342900">
              <a:lnSpc>
                <a:spcPct val="100000"/>
              </a:lnSpc>
              <a:spcBef>
                <a:spcPts val="655"/>
              </a:spcBef>
              <a:buFont typeface="Arial"/>
              <a:buChar char="•"/>
              <a:tabLst>
                <a:tab pos="354965" algn="l"/>
                <a:tab pos="355600" algn="l"/>
              </a:tabLst>
            </a:pPr>
            <a:endParaRPr lang="sr-Latn-RS" sz="2000" spc="-10" dirty="0" smtClean="0">
              <a:latin typeface="Times New Roman" pitchFamily="18" charset="0"/>
              <a:cs typeface="Times New Roman" pitchFamily="18" charset="0"/>
            </a:endParaRPr>
          </a:p>
          <a:p>
            <a:pPr marL="355600" marR="360045" indent="-342900">
              <a:lnSpc>
                <a:spcPct val="100000"/>
              </a:lnSpc>
              <a:spcBef>
                <a:spcPts val="655"/>
              </a:spcBef>
              <a:buFont typeface="Arial"/>
              <a:buChar char="•"/>
              <a:tabLst>
                <a:tab pos="354965" algn="l"/>
                <a:tab pos="355600" algn="l"/>
              </a:tabLst>
            </a:pPr>
            <a:r>
              <a:rPr lang="sr-Latn-RS" sz="2000" spc="-10" dirty="0" smtClean="0">
                <a:latin typeface="Times New Roman" pitchFamily="18" charset="0"/>
                <a:cs typeface="Times New Roman" pitchFamily="18" charset="0"/>
              </a:rPr>
              <a:t>Small immunoglobulin light chains are secreted,they are excreted by the kidneys and lead to their damage .</a:t>
            </a:r>
            <a:endParaRPr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66843"/>
            <a:ext cx="8640960" cy="5293757"/>
          </a:xfrm>
          <a:prstGeom prst="rect">
            <a:avLst/>
          </a:prstGeom>
        </p:spPr>
        <p:txBody>
          <a:bodyPr wrap="square">
            <a:spAutoFit/>
          </a:bodyPr>
          <a:lstStyle/>
          <a:p>
            <a:endParaRPr lang="sr-Latn-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Hematopoietic </a:t>
            </a:r>
            <a:r>
              <a:rPr lang="sr-Latn-RS" sz="2000" dirty="0" smtClean="0">
                <a:latin typeface="Times New Roman" pitchFamily="18" charset="0"/>
                <a:cs typeface="Times New Roman" pitchFamily="18" charset="0"/>
              </a:rPr>
              <a:t>stem cells CD34+ are located in the bone marrow</a:t>
            </a:r>
            <a:r>
              <a:rPr lang="sr-Latn-RS" sz="2000" dirty="0" smtClean="0">
                <a:latin typeface="Times New Roman" pitchFamily="18" charset="0"/>
                <a:cs typeface="Times New Roman" pitchFamily="18" charset="0"/>
              </a:rPr>
              <a:t>.</a:t>
            </a:r>
          </a:p>
          <a:p>
            <a:endParaRPr lang="sr-Latn-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These cells possess two main characteristics : differentiation and self-renewal</a:t>
            </a:r>
            <a:r>
              <a:rPr lang="sr-Latn-RS" sz="2000" dirty="0" smtClean="0">
                <a:latin typeface="Times New Roman" pitchFamily="18" charset="0"/>
                <a:cs typeface="Times New Roman" pitchFamily="18" charset="0"/>
              </a:rPr>
              <a:t>.</a:t>
            </a:r>
          </a:p>
          <a:p>
            <a:endParaRPr lang="sr-Latn-RS" sz="2000" dirty="0" smtClean="0">
              <a:latin typeface="Times New Roman" pitchFamily="18" charset="0"/>
              <a:cs typeface="Times New Roman" pitchFamily="18" charset="0"/>
            </a:endParaRPr>
          </a:p>
          <a:p>
            <a:endParaRPr lang="sr-Latn-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Differentiation : is the abillity of a cell to from all other types of blood cells</a:t>
            </a:r>
            <a:r>
              <a:rPr lang="sr-Latn-RS" sz="2000" dirty="0" smtClean="0">
                <a:latin typeface="Times New Roman" pitchFamily="18" charset="0"/>
                <a:cs typeface="Times New Roman" pitchFamily="18" charset="0"/>
              </a:rPr>
              <a:t>.</a:t>
            </a:r>
          </a:p>
          <a:p>
            <a:endParaRPr lang="sr-Latn-RS" sz="2000" dirty="0" smtClean="0">
              <a:latin typeface="Times New Roman" pitchFamily="18" charset="0"/>
              <a:cs typeface="Times New Roman" pitchFamily="18" charset="0"/>
            </a:endParaRPr>
          </a:p>
          <a:p>
            <a:endParaRPr lang="sr-Latn-R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Self-renewal : part of the newly formed cells remains in the HSC form so that the supply of stem cells is not depleted</a:t>
            </a:r>
            <a:r>
              <a:rPr lang="sr-Latn-RS" sz="2000" dirty="0" smtClean="0">
                <a:latin typeface="Times New Roman" pitchFamily="18" charset="0"/>
                <a:cs typeface="Times New Roman" pitchFamily="18" charset="0"/>
              </a:rPr>
              <a:t>.</a:t>
            </a:r>
          </a:p>
          <a:p>
            <a:endParaRPr lang="sr-Latn-RS" sz="2000" dirty="0" smtClean="0">
              <a:latin typeface="Times New Roman" pitchFamily="18" charset="0"/>
              <a:cs typeface="Times New Roman" pitchFamily="18" charset="0"/>
            </a:endParaRPr>
          </a:p>
          <a:p>
            <a:endParaRPr lang="sr-Cyrl-CS" sz="2000" dirty="0" smtClean="0">
              <a:latin typeface="Times New Roman" pitchFamily="18" charset="0"/>
              <a:cs typeface="Times New Roman" pitchFamily="18" charset="0"/>
            </a:endParaRPr>
          </a:p>
          <a:p>
            <a:r>
              <a:rPr lang="sr-Latn-RS" sz="2000" dirty="0" smtClean="0">
                <a:latin typeface="Times New Roman" pitchFamily="18" charset="0"/>
                <a:cs typeface="Times New Roman" pitchFamily="18" charset="0"/>
              </a:rPr>
              <a:t>The remaining daughter cells myeloid and lymphoid progenitor cells are direct to the paths of differentiation,the production of one or more specific types of blood cells but they are not self-renewing.</a:t>
            </a:r>
            <a:endParaRPr lang="sr-Cyrl-CS" sz="2000" dirty="0" smtClean="0">
              <a:latin typeface="Times New Roman" pitchFamily="18" charset="0"/>
              <a:cs typeface="Times New Roman" pitchFamily="18" charset="0"/>
            </a:endParaRPr>
          </a:p>
          <a:p>
            <a:endParaRPr lang="sr-Latn-CS" dirty="0"/>
          </a:p>
        </p:txBody>
      </p:sp>
      <p:sp>
        <p:nvSpPr>
          <p:cNvPr id="3" name="TextBox 2"/>
          <p:cNvSpPr txBox="1"/>
          <p:nvPr/>
        </p:nvSpPr>
        <p:spPr>
          <a:xfrm>
            <a:off x="1142976" y="500042"/>
            <a:ext cx="7770563" cy="584775"/>
          </a:xfrm>
          <a:prstGeom prst="rect">
            <a:avLst/>
          </a:prstGeom>
          <a:noFill/>
        </p:spPr>
        <p:txBody>
          <a:bodyPr wrap="square" rtlCol="0">
            <a:spAutoFit/>
          </a:bodyPr>
          <a:lstStyle/>
          <a:p>
            <a:r>
              <a:rPr lang="sr-Latn-RS" sz="3200" b="1" dirty="0" smtClean="0">
                <a:latin typeface="Times New Roman" pitchFamily="18" charset="0"/>
                <a:cs typeface="Times New Roman" pitchFamily="18" charset="0"/>
              </a:rPr>
              <a:t>Characteristics of hematopoietic cells</a:t>
            </a:r>
            <a:r>
              <a:rPr lang="sr-Cyrl-RS" sz="3200" b="1" dirty="0" smtClean="0">
                <a:latin typeface="Times New Roman" pitchFamily="18" charset="0"/>
                <a:cs typeface="Times New Roman" pitchFamily="18" charset="0"/>
              </a:rPr>
              <a:t> </a:t>
            </a:r>
            <a:endParaRPr lang="sr-Latn-CS" sz="3200" b="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eaLnBrk="1" hangingPunct="1"/>
            <a:r>
              <a:rPr lang="sr-Cyrl-CS" sz="3200" dirty="0" smtClean="0">
                <a:latin typeface="Times New Roman" pitchFamily="18" charset="0"/>
                <a:cs typeface="Times New Roman" pitchFamily="18" charset="0"/>
              </a:rPr>
              <a:t>А</a:t>
            </a:r>
            <a:r>
              <a:rPr lang="sr-Latn-RS" sz="3200" dirty="0" smtClean="0">
                <a:latin typeface="Times New Roman" pitchFamily="18" charset="0"/>
                <a:cs typeface="Times New Roman" pitchFamily="18" charset="0"/>
              </a:rPr>
              <a:t>cute leukemia</a:t>
            </a:r>
            <a:endParaRPr lang="en-US" sz="3200" dirty="0" smtClean="0">
              <a:latin typeface="Times New Roman" pitchFamily="18" charset="0"/>
              <a:cs typeface="Times New Roman" pitchFamily="18" charset="0"/>
            </a:endParaRPr>
          </a:p>
        </p:txBody>
      </p:sp>
      <p:sp>
        <p:nvSpPr>
          <p:cNvPr id="5123" name="Content Placeholder 2"/>
          <p:cNvSpPr>
            <a:spLocks noGrp="1"/>
          </p:cNvSpPr>
          <p:nvPr>
            <p:ph idx="1"/>
          </p:nvPr>
        </p:nvSpPr>
        <p:spPr/>
        <p:txBody>
          <a:bodyPr>
            <a:normAutofit/>
          </a:bodyPr>
          <a:lstStyle/>
          <a:p>
            <a:pPr eaLnBrk="1" hangingPunct="1"/>
            <a:r>
              <a:rPr lang="sr-Latn-RS" sz="2000" dirty="0" smtClean="0">
                <a:latin typeface="Times New Roman" pitchFamily="18" charset="0"/>
                <a:cs typeface="Times New Roman" pitchFamily="18" charset="0"/>
              </a:rPr>
              <a:t>Acute leukemias are malignant diseases of the blood that are characterized by an interruption in maturation at a c ertain cellular stage</a:t>
            </a:r>
            <a:r>
              <a:rPr lang="sr-Latn-RS" sz="2000" dirty="0" smtClean="0">
                <a:latin typeface="Times New Roman" pitchFamily="18" charset="0"/>
                <a:cs typeface="Times New Roman" pitchFamily="18" charset="0"/>
              </a:rPr>
              <a:t>.</a:t>
            </a:r>
          </a:p>
          <a:p>
            <a:pPr eaLnBrk="1" hangingPunct="1"/>
            <a:endParaRPr lang="sr-Latn-R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The proliferation of a poorly differentiated malignant clone of cell occurs</a:t>
            </a:r>
            <a:r>
              <a:rPr lang="sr-Latn-RS" sz="2000" dirty="0" smtClean="0">
                <a:latin typeface="Times New Roman" pitchFamily="18" charset="0"/>
                <a:cs typeface="Times New Roman" pitchFamily="18" charset="0"/>
              </a:rPr>
              <a:t>.</a:t>
            </a:r>
          </a:p>
          <a:p>
            <a:pPr eaLnBrk="1" hangingPunct="1"/>
            <a:endParaRPr lang="sr-Latn-R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The process affects the bone marrow, peripheral blood and other organs such as the liver and spleen where pathological cells accumulate.</a:t>
            </a:r>
            <a:endParaRPr lang="sr-Cyrl-CS" sz="2000" dirty="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pPr eaLnBrk="1" hangingPunct="1"/>
            <a:r>
              <a:rPr lang="sr-Latn-RS" sz="3200" dirty="0" smtClean="0">
                <a:latin typeface="Times New Roman" pitchFamily="18" charset="0"/>
                <a:cs typeface="Times New Roman" pitchFamily="18" charset="0"/>
              </a:rPr>
              <a:t>Types of leukemia</a:t>
            </a:r>
            <a:endParaRPr lang="en-US" sz="3200" dirty="0" smtClean="0">
              <a:latin typeface="Times New Roman" pitchFamily="18" charset="0"/>
              <a:cs typeface="Times New Roman" pitchFamily="18" charset="0"/>
            </a:endParaRPr>
          </a:p>
        </p:txBody>
      </p:sp>
      <p:sp>
        <p:nvSpPr>
          <p:cNvPr id="4099" name="Content Placeholder 2"/>
          <p:cNvSpPr>
            <a:spLocks noGrp="1"/>
          </p:cNvSpPr>
          <p:nvPr>
            <p:ph idx="1"/>
          </p:nvPr>
        </p:nvSpPr>
        <p:spPr/>
        <p:txBody>
          <a:bodyPr>
            <a:normAutofit/>
          </a:bodyPr>
          <a:lstStyle/>
          <a:p>
            <a:pPr eaLnBrk="1" hangingPunct="1"/>
            <a:r>
              <a:rPr lang="sr-Latn-RS" sz="2000" dirty="0" smtClean="0">
                <a:latin typeface="Times New Roman" pitchFamily="18" charset="0"/>
                <a:cs typeface="Times New Roman" pitchFamily="18" charset="0"/>
              </a:rPr>
              <a:t>Leukemias can be of myeloid and lymphoid cell origin by naure</a:t>
            </a:r>
            <a:r>
              <a:rPr lang="sr-Latn-RS" sz="2000" dirty="0" smtClean="0">
                <a:latin typeface="Times New Roman" pitchFamily="18" charset="0"/>
                <a:cs typeface="Times New Roman" pitchFamily="18" charset="0"/>
              </a:rPr>
              <a:t>.</a:t>
            </a:r>
          </a:p>
          <a:p>
            <a:pPr eaLnBrk="1" hangingPunct="1">
              <a:buNone/>
            </a:pPr>
            <a:endParaRPr lang="sr-Latn-R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According to the course of leukemia they can be acute or chronic</a:t>
            </a:r>
            <a:r>
              <a:rPr lang="sr-Latn-RS" sz="2000" dirty="0" smtClean="0">
                <a:latin typeface="Times New Roman" pitchFamily="18" charset="0"/>
                <a:cs typeface="Times New Roman" pitchFamily="18" charset="0"/>
              </a:rPr>
              <a:t>.</a:t>
            </a:r>
          </a:p>
          <a:p>
            <a:pPr eaLnBrk="1" hangingPunct="1"/>
            <a:endParaRPr lang="sr-Cyrl-CS" sz="2000" dirty="0" smtClean="0">
              <a:latin typeface="Times New Roman" pitchFamily="18" charset="0"/>
              <a:cs typeface="Times New Roman" pitchFamily="18" charset="0"/>
            </a:endParaRPr>
          </a:p>
          <a:p>
            <a:pPr eaLnBrk="1" hangingPunct="1"/>
            <a:r>
              <a:rPr lang="sr-Cyrl-CS" sz="2000" dirty="0" smtClean="0">
                <a:latin typeface="Times New Roman" pitchFamily="18" charset="0"/>
                <a:cs typeface="Times New Roman" pitchFamily="18" charset="0"/>
              </a:rPr>
              <a:t>А</a:t>
            </a:r>
            <a:r>
              <a:rPr lang="sr-Latn-RS" sz="2000" dirty="0" smtClean="0">
                <a:latin typeface="Times New Roman" pitchFamily="18" charset="0"/>
                <a:cs typeface="Times New Roman" pitchFamily="18" charset="0"/>
              </a:rPr>
              <a:t>cute myeloid leukemia</a:t>
            </a:r>
            <a:r>
              <a:rPr lang="sr-Cyrl-C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 </a:t>
            </a:r>
            <a:r>
              <a:rPr lang="sr-Cyrl-CS" sz="2000" dirty="0" smtClean="0">
                <a:latin typeface="Times New Roman" pitchFamily="18" charset="0"/>
                <a:cs typeface="Times New Roman" pitchFamily="18" charset="0"/>
              </a:rPr>
              <a:t> </a:t>
            </a:r>
            <a:r>
              <a:rPr lang="sr-Latn-RS" sz="2000" dirty="0" smtClean="0">
                <a:latin typeface="Times New Roman" pitchFamily="18" charset="0"/>
                <a:cs typeface="Times New Roman" pitchFamily="18" charset="0"/>
              </a:rPr>
              <a:t>Acute lymphocytic </a:t>
            </a:r>
            <a:r>
              <a:rPr lang="sr-Latn-RS" sz="2000" dirty="0" smtClean="0">
                <a:latin typeface="Times New Roman" pitchFamily="18" charset="0"/>
                <a:cs typeface="Times New Roman" pitchFamily="18" charset="0"/>
              </a:rPr>
              <a:t>leukemia,</a:t>
            </a:r>
          </a:p>
          <a:p>
            <a:pPr eaLnBrk="1" hangingPunct="1"/>
            <a:endParaRPr lang="sr-Latn-RS" sz="2000" dirty="0" smtClean="0">
              <a:latin typeface="Times New Roman" pitchFamily="18" charset="0"/>
              <a:cs typeface="Times New Roman" pitchFamily="18" charset="0"/>
            </a:endParaRPr>
          </a:p>
          <a:p>
            <a:pPr eaLnBrk="1" hangingPunct="1"/>
            <a:r>
              <a:rPr lang="sr-Latn-RS" sz="2000" dirty="0" smtClean="0">
                <a:latin typeface="Times New Roman" pitchFamily="18" charset="0"/>
                <a:cs typeface="Times New Roman" pitchFamily="18" charset="0"/>
              </a:rPr>
              <a:t>Chronic myeloid leukemia</a:t>
            </a:r>
            <a:r>
              <a:rPr lang="sr-Cyrl-CS" sz="2000" dirty="0" smtClean="0">
                <a:latin typeface="Times New Roman" pitchFamily="18" charset="0"/>
                <a:cs typeface="Times New Roman" pitchFamily="18" charset="0"/>
              </a:rPr>
              <a:t>,</a:t>
            </a:r>
            <a:r>
              <a:rPr lang="sr-Latn-RS" sz="2000" dirty="0" smtClean="0">
                <a:latin typeface="Times New Roman" pitchFamily="18" charset="0"/>
                <a:cs typeface="Times New Roman" pitchFamily="18" charset="0"/>
              </a:rPr>
              <a:t> Chronic lymphocytic </a:t>
            </a:r>
            <a:r>
              <a:rPr lang="sr-Latn-RS" sz="2000" dirty="0" smtClean="0">
                <a:latin typeface="Times New Roman" pitchFamily="18" charset="0"/>
                <a:cs typeface="Times New Roman" pitchFamily="18" charset="0"/>
              </a:rPr>
              <a:t>leukemia.</a:t>
            </a:r>
            <a:endParaRPr lang="sr-Cyrl-CS" sz="2000"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314377"/>
            <a:ext cx="8229600" cy="492443"/>
          </a:xfrm>
          <a:prstGeom prst="rect">
            <a:avLst/>
          </a:prstGeom>
        </p:spPr>
        <p:txBody>
          <a:bodyPr vert="horz" wrap="square" lIns="0" tIns="0" rIns="0" bIns="0" rtlCol="0">
            <a:spAutoFit/>
          </a:bodyPr>
          <a:lstStyle/>
          <a:p>
            <a:pPr marL="1284605">
              <a:lnSpc>
                <a:spcPct val="100000"/>
              </a:lnSpc>
            </a:pPr>
            <a:r>
              <a:rPr lang="sr-Latn-RS" sz="3200" spc="5" dirty="0" smtClean="0">
                <a:latin typeface="Times New Roman" pitchFamily="18" charset="0"/>
                <a:cs typeface="Times New Roman" pitchFamily="18" charset="0"/>
              </a:rPr>
              <a:t>Malignant disease of theblood</a:t>
            </a:r>
            <a:endParaRPr sz="3200" dirty="0">
              <a:latin typeface="Times New Roman" pitchFamily="18" charset="0"/>
              <a:cs typeface="Times New Roman" pitchFamily="18" charset="0"/>
            </a:endParaRPr>
          </a:p>
        </p:txBody>
      </p:sp>
      <p:sp>
        <p:nvSpPr>
          <p:cNvPr id="3" name="object 3"/>
          <p:cNvSpPr txBox="1"/>
          <p:nvPr/>
        </p:nvSpPr>
        <p:spPr>
          <a:xfrm>
            <a:off x="535940" y="1029970"/>
            <a:ext cx="7679398" cy="4706417"/>
          </a:xfrm>
          <a:prstGeom prst="rect">
            <a:avLst/>
          </a:prstGeom>
        </p:spPr>
        <p:txBody>
          <a:bodyPr vert="horz" wrap="square" lIns="0" tIns="0" rIns="0" bIns="0" rtlCol="0">
            <a:spAutoFit/>
          </a:bodyPr>
          <a:lstStyle/>
          <a:p>
            <a:pPr marL="355600" marR="194310" indent="-342900">
              <a:lnSpc>
                <a:spcPts val="3020"/>
              </a:lnSpc>
              <a:buFont typeface="Arial"/>
              <a:buChar char="•"/>
              <a:tabLst>
                <a:tab pos="354965" algn="l"/>
                <a:tab pos="355600" algn="l"/>
              </a:tabLst>
            </a:pPr>
            <a:r>
              <a:rPr sz="2000" b="1" spc="-10" smtClean="0">
                <a:solidFill>
                  <a:srgbClr val="E36C09"/>
                </a:solidFill>
                <a:latin typeface="Times New Roman" pitchFamily="18" charset="0"/>
                <a:cs typeface="Times New Roman" pitchFamily="18" charset="0"/>
              </a:rPr>
              <a:t>М</a:t>
            </a:r>
            <a:r>
              <a:rPr lang="sr-Latn-RS" sz="2000" b="1" spc="-10" dirty="0" smtClean="0">
                <a:solidFill>
                  <a:srgbClr val="E36C09"/>
                </a:solidFill>
                <a:latin typeface="Times New Roman" pitchFamily="18" charset="0"/>
                <a:cs typeface="Times New Roman" pitchFamily="18" charset="0"/>
              </a:rPr>
              <a:t>yeloproliferative diseases</a:t>
            </a:r>
            <a:r>
              <a:rPr sz="2000" b="1" spc="-10" smtClean="0">
                <a:solidFill>
                  <a:srgbClr val="E36C09"/>
                </a:solidFill>
                <a:latin typeface="Times New Roman" pitchFamily="18" charset="0"/>
                <a:cs typeface="Times New Roman" pitchFamily="18" charset="0"/>
              </a:rPr>
              <a:t> </a:t>
            </a:r>
            <a:r>
              <a:rPr sz="2000" spc="-10" smtClean="0">
                <a:latin typeface="Times New Roman" pitchFamily="18" charset="0"/>
                <a:cs typeface="Times New Roman" pitchFamily="18" charset="0"/>
              </a:rPr>
              <a:t>(</a:t>
            </a:r>
            <a:r>
              <a:rPr lang="sr-Latn-RS" sz="2000" spc="-10" dirty="0" smtClean="0">
                <a:latin typeface="Times New Roman" pitchFamily="18" charset="0"/>
                <a:cs typeface="Times New Roman" pitchFamily="18" charset="0"/>
              </a:rPr>
              <a:t>granulocytes,monocytes,erythrocytes,megakaryocytes</a:t>
            </a:r>
            <a:r>
              <a:rPr sz="2000" spc="-10" smtClean="0">
                <a:latin typeface="Times New Roman" pitchFamily="18" charset="0"/>
                <a:cs typeface="Times New Roman" pitchFamily="18" charset="0"/>
              </a:rPr>
              <a:t>)</a:t>
            </a:r>
            <a:endParaRPr sz="2000">
              <a:latin typeface="Times New Roman" pitchFamily="18" charset="0"/>
              <a:cs typeface="Times New Roman" pitchFamily="18" charset="0"/>
            </a:endParaRPr>
          </a:p>
          <a:p>
            <a:pPr marL="756285" lvl="1" indent="-286385">
              <a:lnSpc>
                <a:spcPct val="100000"/>
              </a:lnSpc>
              <a:spcBef>
                <a:spcPts val="260"/>
              </a:spcBef>
              <a:buFont typeface="Arial"/>
              <a:buChar char="–"/>
              <a:tabLst>
                <a:tab pos="756920" algn="l"/>
              </a:tabLst>
            </a:pPr>
            <a:r>
              <a:rPr sz="2000" b="1" spc="-10" smtClean="0">
                <a:solidFill>
                  <a:srgbClr val="30859C"/>
                </a:solidFill>
                <a:latin typeface="Times New Roman" pitchFamily="18" charset="0"/>
                <a:cs typeface="Times New Roman" pitchFamily="18" charset="0"/>
              </a:rPr>
              <a:t>А</a:t>
            </a:r>
            <a:r>
              <a:rPr lang="sr-Latn-RS" sz="2000" b="1" spc="-10" dirty="0" smtClean="0">
                <a:solidFill>
                  <a:srgbClr val="30859C"/>
                </a:solidFill>
                <a:latin typeface="Times New Roman" pitchFamily="18" charset="0"/>
                <a:cs typeface="Times New Roman" pitchFamily="18" charset="0"/>
              </a:rPr>
              <a:t>cute myeloblastic leukemia</a:t>
            </a:r>
            <a:r>
              <a:rPr sz="2000" b="1" spc="-40" smtClean="0">
                <a:solidFill>
                  <a:srgbClr val="30859C"/>
                </a:solidFill>
                <a:latin typeface="Times New Roman" pitchFamily="18" charset="0"/>
                <a:cs typeface="Times New Roman" pitchFamily="18" charset="0"/>
              </a:rPr>
              <a:t> </a:t>
            </a:r>
            <a:r>
              <a:rPr sz="2000" b="1" dirty="0">
                <a:solidFill>
                  <a:srgbClr val="30859C"/>
                </a:solidFill>
                <a:latin typeface="Times New Roman" pitchFamily="18" charset="0"/>
                <a:cs typeface="Times New Roman" pitchFamily="18" charset="0"/>
              </a:rPr>
              <a:t>(AML)</a:t>
            </a:r>
            <a:endParaRPr sz="2000">
              <a:latin typeface="Times New Roman" pitchFamily="18" charset="0"/>
              <a:cs typeface="Times New Roman" pitchFamily="18" charset="0"/>
            </a:endParaRPr>
          </a:p>
          <a:p>
            <a:pPr marL="756285" lvl="1" indent="-286385">
              <a:lnSpc>
                <a:spcPct val="100000"/>
              </a:lnSpc>
              <a:spcBef>
                <a:spcPts val="290"/>
              </a:spcBef>
              <a:buFont typeface="Arial"/>
              <a:buChar char="–"/>
              <a:tabLst>
                <a:tab pos="756920" algn="l"/>
              </a:tabLst>
            </a:pPr>
            <a:r>
              <a:rPr lang="sr-Latn-RS" sz="2000" b="1" spc="-5" dirty="0" smtClean="0">
                <a:solidFill>
                  <a:srgbClr val="30859C"/>
                </a:solidFill>
                <a:latin typeface="Times New Roman" pitchFamily="18" charset="0"/>
                <a:cs typeface="Times New Roman" pitchFamily="18" charset="0"/>
              </a:rPr>
              <a:t>Chronic myelocytic leukemia</a:t>
            </a:r>
            <a:r>
              <a:rPr sz="2000" b="1" smtClean="0">
                <a:solidFill>
                  <a:srgbClr val="30859C"/>
                </a:solidFill>
                <a:latin typeface="Times New Roman" pitchFamily="18" charset="0"/>
                <a:cs typeface="Times New Roman" pitchFamily="18" charset="0"/>
              </a:rPr>
              <a:t>(CML</a:t>
            </a:r>
            <a:r>
              <a:rPr sz="2000" b="1" dirty="0">
                <a:solidFill>
                  <a:srgbClr val="30859C"/>
                </a:solidFill>
                <a:latin typeface="Times New Roman" pitchFamily="18" charset="0"/>
                <a:cs typeface="Times New Roman" pitchFamily="18" charset="0"/>
              </a:rPr>
              <a:t>)</a:t>
            </a:r>
            <a:endParaRPr sz="2000">
              <a:latin typeface="Times New Roman" pitchFamily="18" charset="0"/>
              <a:cs typeface="Times New Roman" pitchFamily="18" charset="0"/>
            </a:endParaRPr>
          </a:p>
          <a:p>
            <a:pPr marL="756285" lvl="1" indent="-286385">
              <a:lnSpc>
                <a:spcPct val="100000"/>
              </a:lnSpc>
              <a:spcBef>
                <a:spcPts val="285"/>
              </a:spcBef>
              <a:buFont typeface="Arial"/>
              <a:buChar char="–"/>
              <a:tabLst>
                <a:tab pos="756920" algn="l"/>
              </a:tabLst>
            </a:pPr>
            <a:r>
              <a:rPr lang="sr-Latn-RS" sz="2000" spc="-10" dirty="0" smtClean="0">
                <a:latin typeface="Times New Roman" pitchFamily="18" charset="0"/>
                <a:cs typeface="Times New Roman" pitchFamily="18" charset="0"/>
              </a:rPr>
              <a:t>Policitemia rubra vera</a:t>
            </a:r>
            <a:endParaRPr sz="2000">
              <a:latin typeface="Times New Roman" pitchFamily="18" charset="0"/>
              <a:cs typeface="Times New Roman" pitchFamily="18" charset="0"/>
            </a:endParaRPr>
          </a:p>
          <a:p>
            <a:pPr marL="756285" lvl="1" indent="-286385">
              <a:lnSpc>
                <a:spcPct val="100000"/>
              </a:lnSpc>
              <a:spcBef>
                <a:spcPts val="285"/>
              </a:spcBef>
              <a:buFont typeface="Arial"/>
              <a:buChar char="–"/>
              <a:tabLst>
                <a:tab pos="756920" algn="l"/>
              </a:tabLst>
            </a:pPr>
            <a:r>
              <a:rPr sz="2000" smtClean="0">
                <a:latin typeface="Times New Roman" pitchFamily="18" charset="0"/>
                <a:cs typeface="Times New Roman" pitchFamily="18" charset="0"/>
              </a:rPr>
              <a:t>Е</a:t>
            </a:r>
            <a:r>
              <a:rPr lang="sr-Latn-RS" sz="2000" dirty="0" smtClean="0">
                <a:latin typeface="Times New Roman" pitchFamily="18" charset="0"/>
                <a:cs typeface="Times New Roman" pitchFamily="18" charset="0"/>
              </a:rPr>
              <a:t>ssential thrombocythemia</a:t>
            </a:r>
            <a:endParaRPr sz="2000">
              <a:latin typeface="Times New Roman" pitchFamily="18" charset="0"/>
              <a:cs typeface="Times New Roman" pitchFamily="18" charset="0"/>
            </a:endParaRPr>
          </a:p>
          <a:p>
            <a:pPr marL="756285" lvl="1" indent="-286385">
              <a:lnSpc>
                <a:spcPct val="100000"/>
              </a:lnSpc>
              <a:spcBef>
                <a:spcPts val="285"/>
              </a:spcBef>
              <a:buFont typeface="Arial"/>
              <a:buChar char="–"/>
              <a:tabLst>
                <a:tab pos="756920" algn="l"/>
              </a:tabLst>
            </a:pPr>
            <a:r>
              <a:rPr sz="2000" smtClean="0">
                <a:latin typeface="Times New Roman" pitchFamily="18" charset="0"/>
                <a:cs typeface="Times New Roman" pitchFamily="18" charset="0"/>
              </a:rPr>
              <a:t>М</a:t>
            </a:r>
            <a:r>
              <a:rPr lang="sr-Latn-RS" sz="2000" dirty="0" smtClean="0">
                <a:latin typeface="Times New Roman" pitchFamily="18" charset="0"/>
                <a:cs typeface="Times New Roman" pitchFamily="18" charset="0"/>
              </a:rPr>
              <a:t>yelofibrosis with metaplasia</a:t>
            </a:r>
            <a:endParaRPr sz="2000">
              <a:latin typeface="Times New Roman" pitchFamily="18" charset="0"/>
              <a:cs typeface="Times New Roman" pitchFamily="18" charset="0"/>
            </a:endParaRPr>
          </a:p>
          <a:p>
            <a:pPr marL="756285" lvl="1" indent="-286385">
              <a:lnSpc>
                <a:spcPct val="100000"/>
              </a:lnSpc>
              <a:spcBef>
                <a:spcPts val="290"/>
              </a:spcBef>
              <a:buFont typeface="Arial"/>
              <a:buChar char="–"/>
              <a:tabLst>
                <a:tab pos="756920" algn="l"/>
              </a:tabLst>
            </a:pPr>
            <a:r>
              <a:rPr sz="2000" spc="-20" smtClean="0">
                <a:latin typeface="Times New Roman" pitchFamily="18" charset="0"/>
                <a:cs typeface="Times New Roman" pitchFamily="18" charset="0"/>
              </a:rPr>
              <a:t>А</a:t>
            </a:r>
            <a:r>
              <a:rPr lang="sr-Latn-RS" sz="2000" spc="-20" dirty="0" smtClean="0">
                <a:latin typeface="Times New Roman" pitchFamily="18" charset="0"/>
                <a:cs typeface="Times New Roman" pitchFamily="18" charset="0"/>
              </a:rPr>
              <a:t>typical chronic myeloid diseases</a:t>
            </a:r>
            <a:endParaRPr sz="2000">
              <a:latin typeface="Times New Roman" pitchFamily="18" charset="0"/>
              <a:cs typeface="Times New Roman" pitchFamily="18" charset="0"/>
            </a:endParaRPr>
          </a:p>
          <a:p>
            <a:pPr marL="355600" marR="1074420" indent="-342900">
              <a:lnSpc>
                <a:spcPts val="3020"/>
              </a:lnSpc>
              <a:spcBef>
                <a:spcPts val="700"/>
              </a:spcBef>
              <a:buFont typeface="Arial"/>
              <a:buChar char="•"/>
              <a:tabLst>
                <a:tab pos="354965" algn="l"/>
                <a:tab pos="355600" algn="l"/>
              </a:tabLst>
            </a:pPr>
            <a:r>
              <a:rPr lang="sr-Latn-RS" sz="2000" b="1" spc="-10" dirty="0" smtClean="0">
                <a:solidFill>
                  <a:srgbClr val="E36C09"/>
                </a:solidFill>
                <a:latin typeface="Times New Roman" pitchFamily="18" charset="0"/>
                <a:cs typeface="Times New Roman" pitchFamily="18" charset="0"/>
              </a:rPr>
              <a:t>Lymphoproliferative diseases</a:t>
            </a:r>
            <a:r>
              <a:rPr sz="2000" spc="-5" smtClean="0">
                <a:latin typeface="Times New Roman" pitchFamily="18" charset="0"/>
                <a:cs typeface="Times New Roman" pitchFamily="18" charset="0"/>
              </a:rPr>
              <a:t>(B </a:t>
            </a:r>
            <a:r>
              <a:rPr lang="sr-Latn-RS" sz="2000" spc="-5" dirty="0" smtClean="0">
                <a:latin typeface="Times New Roman" pitchFamily="18" charset="0"/>
                <a:cs typeface="Times New Roman" pitchFamily="18" charset="0"/>
              </a:rPr>
              <a:t>or</a:t>
            </a:r>
            <a:r>
              <a:rPr sz="2000" spc="-5" smtClean="0">
                <a:latin typeface="Times New Roman" pitchFamily="18" charset="0"/>
                <a:cs typeface="Times New Roman" pitchFamily="18" charset="0"/>
              </a:rPr>
              <a:t> T </a:t>
            </a:r>
            <a:r>
              <a:rPr lang="sr-Latn-RS" sz="2000" spc="-5" dirty="0" smtClean="0">
                <a:latin typeface="Times New Roman" pitchFamily="18" charset="0"/>
                <a:cs typeface="Times New Roman" pitchFamily="18" charset="0"/>
              </a:rPr>
              <a:t>lymphocytes</a:t>
            </a:r>
            <a:r>
              <a:rPr sz="2000" smtClean="0">
                <a:latin typeface="Times New Roman" pitchFamily="18" charset="0"/>
                <a:cs typeface="Times New Roman" pitchFamily="18" charset="0"/>
              </a:rPr>
              <a:t>)</a:t>
            </a:r>
            <a:endParaRPr sz="2000">
              <a:latin typeface="Times New Roman" pitchFamily="18" charset="0"/>
              <a:cs typeface="Times New Roman" pitchFamily="18" charset="0"/>
            </a:endParaRPr>
          </a:p>
          <a:p>
            <a:pPr marL="756285" lvl="1" indent="-286385">
              <a:lnSpc>
                <a:spcPct val="100000"/>
              </a:lnSpc>
              <a:spcBef>
                <a:spcPts val="259"/>
              </a:spcBef>
              <a:buFont typeface="Arial"/>
              <a:buChar char="–"/>
              <a:tabLst>
                <a:tab pos="756920" algn="l"/>
              </a:tabLst>
            </a:pPr>
            <a:r>
              <a:rPr sz="2000" b="1" spc="-10" smtClean="0">
                <a:solidFill>
                  <a:srgbClr val="30859C"/>
                </a:solidFill>
                <a:latin typeface="Times New Roman" pitchFamily="18" charset="0"/>
                <a:cs typeface="Times New Roman" pitchFamily="18" charset="0"/>
              </a:rPr>
              <a:t>А</a:t>
            </a:r>
            <a:r>
              <a:rPr lang="sr-Latn-RS" sz="2000" b="1" spc="-10" dirty="0" smtClean="0">
                <a:solidFill>
                  <a:srgbClr val="30859C"/>
                </a:solidFill>
                <a:latin typeface="Times New Roman" pitchFamily="18" charset="0"/>
                <a:cs typeface="Times New Roman" pitchFamily="18" charset="0"/>
              </a:rPr>
              <a:t>cute lymphoblastic leukemia</a:t>
            </a:r>
            <a:r>
              <a:rPr sz="2000" b="1" spc="20" smtClean="0">
                <a:solidFill>
                  <a:srgbClr val="30859C"/>
                </a:solidFill>
                <a:latin typeface="Times New Roman" pitchFamily="18" charset="0"/>
                <a:cs typeface="Times New Roman" pitchFamily="18" charset="0"/>
              </a:rPr>
              <a:t> </a:t>
            </a:r>
            <a:r>
              <a:rPr sz="2000" b="1" dirty="0">
                <a:solidFill>
                  <a:srgbClr val="30859C"/>
                </a:solidFill>
                <a:latin typeface="Times New Roman" pitchFamily="18" charset="0"/>
                <a:cs typeface="Times New Roman" pitchFamily="18" charset="0"/>
              </a:rPr>
              <a:t>(ALL)</a:t>
            </a:r>
            <a:endParaRPr sz="2000">
              <a:latin typeface="Times New Roman" pitchFamily="18" charset="0"/>
              <a:cs typeface="Times New Roman" pitchFamily="18" charset="0"/>
            </a:endParaRPr>
          </a:p>
          <a:p>
            <a:pPr marL="756285" lvl="1" indent="-286385">
              <a:lnSpc>
                <a:spcPct val="100000"/>
              </a:lnSpc>
              <a:spcBef>
                <a:spcPts val="290"/>
              </a:spcBef>
              <a:buFont typeface="Arial"/>
              <a:buChar char="–"/>
              <a:tabLst>
                <a:tab pos="756920" algn="l"/>
              </a:tabLst>
            </a:pPr>
            <a:r>
              <a:rPr lang="sr-Latn-RS" sz="2000" b="1" spc="-5" dirty="0" smtClean="0">
                <a:solidFill>
                  <a:srgbClr val="30859C"/>
                </a:solidFill>
                <a:latin typeface="Times New Roman" pitchFamily="18" charset="0"/>
                <a:cs typeface="Times New Roman" pitchFamily="18" charset="0"/>
              </a:rPr>
              <a:t>Chronic lymphocytic leukemia</a:t>
            </a:r>
            <a:r>
              <a:rPr sz="2000" b="1" spc="25" smtClean="0">
                <a:solidFill>
                  <a:srgbClr val="30859C"/>
                </a:solidFill>
                <a:latin typeface="Times New Roman" pitchFamily="18" charset="0"/>
                <a:cs typeface="Times New Roman" pitchFamily="18" charset="0"/>
              </a:rPr>
              <a:t> </a:t>
            </a:r>
            <a:r>
              <a:rPr sz="2000" b="1" dirty="0">
                <a:solidFill>
                  <a:srgbClr val="30859C"/>
                </a:solidFill>
                <a:latin typeface="Times New Roman" pitchFamily="18" charset="0"/>
                <a:cs typeface="Times New Roman" pitchFamily="18" charset="0"/>
              </a:rPr>
              <a:t>(CLL)</a:t>
            </a:r>
            <a:endParaRPr sz="2000">
              <a:latin typeface="Times New Roman" pitchFamily="18" charset="0"/>
              <a:cs typeface="Times New Roman" pitchFamily="18" charset="0"/>
            </a:endParaRPr>
          </a:p>
          <a:p>
            <a:pPr marL="756285" lvl="1" indent="-286385">
              <a:lnSpc>
                <a:spcPct val="100000"/>
              </a:lnSpc>
              <a:spcBef>
                <a:spcPts val="285"/>
              </a:spcBef>
              <a:buFont typeface="Arial"/>
              <a:buChar char="–"/>
              <a:tabLst>
                <a:tab pos="756920" algn="l"/>
              </a:tabLst>
            </a:pPr>
            <a:r>
              <a:rPr lang="sr-Latn-RS" sz="2000" spc="-10" dirty="0" smtClean="0">
                <a:latin typeface="Times New Roman" pitchFamily="18" charset="0"/>
                <a:cs typeface="Times New Roman" pitchFamily="18" charset="0"/>
              </a:rPr>
              <a:t>Lymphomas</a:t>
            </a:r>
            <a:r>
              <a:rPr sz="2000" smtClean="0">
                <a:latin typeface="Times New Roman" pitchFamily="18" charset="0"/>
                <a:cs typeface="Times New Roman" pitchFamily="18" charset="0"/>
              </a:rPr>
              <a:t>(Hodgkin</a:t>
            </a:r>
            <a:r>
              <a:rPr lang="sr-Latn-RS" sz="2000" dirty="0" smtClean="0">
                <a:latin typeface="Times New Roman" pitchFamily="18" charset="0"/>
                <a:cs typeface="Times New Roman" pitchFamily="18" charset="0"/>
              </a:rPr>
              <a:t>s or non</a:t>
            </a:r>
            <a:r>
              <a:rPr sz="2000" smtClean="0">
                <a:latin typeface="Times New Roman" pitchFamily="18" charset="0"/>
                <a:cs typeface="Times New Roman" pitchFamily="18" charset="0"/>
              </a:rPr>
              <a:t>- Hodgkin</a:t>
            </a:r>
            <a:r>
              <a:rPr sz="2000" spc="-70" smtClean="0">
                <a:latin typeface="Times New Roman" pitchFamily="18" charset="0"/>
                <a:cs typeface="Times New Roman" pitchFamily="18" charset="0"/>
              </a:rPr>
              <a:t> </a:t>
            </a:r>
            <a:r>
              <a:rPr lang="sr-Latn-RS" sz="2000" spc="-5" dirty="0" smtClean="0">
                <a:latin typeface="Times New Roman" pitchFamily="18" charset="0"/>
                <a:cs typeface="Times New Roman" pitchFamily="18" charset="0"/>
              </a:rPr>
              <a:t>lymphoma</a:t>
            </a:r>
            <a:r>
              <a:rPr sz="2000" spc="-5" smtClean="0">
                <a:latin typeface="Times New Roman" pitchFamily="18" charset="0"/>
                <a:cs typeface="Times New Roman" pitchFamily="18" charset="0"/>
              </a:rPr>
              <a:t>)</a:t>
            </a:r>
            <a:endParaRPr sz="2000">
              <a:latin typeface="Times New Roman" pitchFamily="18" charset="0"/>
              <a:cs typeface="Times New Roman" pitchFamily="18" charset="0"/>
            </a:endParaRPr>
          </a:p>
          <a:p>
            <a:pPr marL="756285" indent="-286385">
              <a:lnSpc>
                <a:spcPct val="100000"/>
              </a:lnSpc>
              <a:spcBef>
                <a:spcPts val="320"/>
              </a:spcBef>
              <a:buFont typeface="Arial"/>
              <a:buChar char="•"/>
              <a:tabLst>
                <a:tab pos="756285" algn="l"/>
                <a:tab pos="756920" algn="l"/>
              </a:tabLst>
            </a:pPr>
            <a:r>
              <a:rPr lang="sr-Latn-RS" sz="2000" b="1" spc="-10" dirty="0" smtClean="0">
                <a:solidFill>
                  <a:srgbClr val="E36C09"/>
                </a:solidFill>
                <a:latin typeface="Times New Roman" pitchFamily="18" charset="0"/>
                <a:cs typeface="Times New Roman" pitchFamily="18" charset="0"/>
              </a:rPr>
              <a:t>Imunoproliferative diseases</a:t>
            </a:r>
            <a:r>
              <a:rPr sz="2000" b="1" spc="-10" smtClean="0">
                <a:solidFill>
                  <a:srgbClr val="E36C09"/>
                </a:solidFill>
                <a:latin typeface="Times New Roman" pitchFamily="18" charset="0"/>
                <a:cs typeface="Times New Roman" pitchFamily="18" charset="0"/>
              </a:rPr>
              <a:t> </a:t>
            </a:r>
            <a:r>
              <a:rPr sz="2000" spc="-10" smtClean="0">
                <a:latin typeface="Times New Roman" pitchFamily="18" charset="0"/>
                <a:cs typeface="Times New Roman" pitchFamily="18" charset="0"/>
              </a:rPr>
              <a:t>(</a:t>
            </a:r>
            <a:r>
              <a:rPr lang="sr-Latn-RS" sz="2000" spc="-10" dirty="0" smtClean="0">
                <a:latin typeface="Times New Roman" pitchFamily="18" charset="0"/>
                <a:cs typeface="Times New Roman" pitchFamily="18" charset="0"/>
              </a:rPr>
              <a:t>myeloma</a:t>
            </a:r>
            <a:r>
              <a:rPr sz="2000" spc="-5" smtClean="0">
                <a:latin typeface="Times New Roman" pitchFamily="18" charset="0"/>
                <a:cs typeface="Times New Roman" pitchFamily="18" charset="0"/>
              </a:rPr>
              <a:t>)</a:t>
            </a:r>
            <a:endParaRPr sz="200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354016"/>
            <a:ext cx="8229600" cy="799578"/>
          </a:xfrm>
          <a:prstGeom prst="rect">
            <a:avLst/>
          </a:prstGeom>
        </p:spPr>
        <p:txBody>
          <a:bodyPr vert="horz" wrap="square" lIns="0" tIns="304165" rIns="0" bIns="0" rtlCol="0">
            <a:spAutoFit/>
          </a:bodyPr>
          <a:lstStyle/>
          <a:p>
            <a:pPr marL="2801620" algn="l">
              <a:lnSpc>
                <a:spcPct val="100000"/>
              </a:lnSpc>
            </a:pPr>
            <a:r>
              <a:rPr lang="sr-Latn-RS" sz="3200" spc="-25" dirty="0" smtClean="0">
                <a:latin typeface="Times New Roman" pitchFamily="18" charset="0"/>
                <a:cs typeface="Times New Roman" pitchFamily="18" charset="0"/>
              </a:rPr>
              <a:t>Leukemia</a:t>
            </a:r>
            <a:endParaRPr sz="3200" dirty="0">
              <a:latin typeface="Times New Roman" pitchFamily="18" charset="0"/>
              <a:cs typeface="Times New Roman" pitchFamily="18" charset="0"/>
            </a:endParaRPr>
          </a:p>
        </p:txBody>
      </p:sp>
      <p:sp>
        <p:nvSpPr>
          <p:cNvPr id="3" name="object 3"/>
          <p:cNvSpPr txBox="1"/>
          <p:nvPr/>
        </p:nvSpPr>
        <p:spPr>
          <a:xfrm>
            <a:off x="535940" y="1584197"/>
            <a:ext cx="7775575" cy="3463577"/>
          </a:xfrm>
          <a:prstGeom prst="rect">
            <a:avLst/>
          </a:prstGeom>
        </p:spPr>
        <p:txBody>
          <a:bodyPr vert="horz" wrap="square" lIns="0" tIns="0" rIns="0" bIns="0" rtlCol="0">
            <a:spAutoFit/>
          </a:bodyPr>
          <a:lstStyle/>
          <a:p>
            <a:pPr marL="355600" indent="-342900">
              <a:lnSpc>
                <a:spcPct val="100000"/>
              </a:lnSpc>
              <a:tabLst>
                <a:tab pos="354965" algn="l"/>
                <a:tab pos="355600" algn="l"/>
              </a:tabLst>
            </a:pPr>
            <a:endParaRPr sz="3200" dirty="0">
              <a:latin typeface="Times New Roman"/>
              <a:cs typeface="Times New Roman"/>
            </a:endParaRPr>
          </a:p>
          <a:p>
            <a:pPr marL="355600" indent="-342900">
              <a:lnSpc>
                <a:spcPct val="100000"/>
              </a:lnSpc>
              <a:spcBef>
                <a:spcPts val="385"/>
              </a:spcBef>
              <a:buFont typeface="Arial"/>
              <a:buChar char="•"/>
              <a:tabLst>
                <a:tab pos="354965" algn="l"/>
                <a:tab pos="355600" algn="l"/>
              </a:tabLst>
            </a:pPr>
            <a:r>
              <a:rPr lang="en-US" sz="2000" b="1" dirty="0" smtClean="0">
                <a:solidFill>
                  <a:srgbClr val="E36C09"/>
                </a:solidFill>
                <a:latin typeface="Times New Roman"/>
                <a:cs typeface="Times New Roman"/>
              </a:rPr>
              <a:t>M</a:t>
            </a:r>
            <a:r>
              <a:rPr lang="sr-Latn-RS" sz="2000" b="1" dirty="0" smtClean="0">
                <a:solidFill>
                  <a:srgbClr val="E36C09"/>
                </a:solidFill>
                <a:latin typeface="Times New Roman"/>
                <a:cs typeface="Times New Roman"/>
              </a:rPr>
              <a:t>alignant diseases of hematopoietic tissue</a:t>
            </a:r>
            <a:endParaRPr sz="2000" dirty="0">
              <a:latin typeface="Times New Roman"/>
              <a:cs typeface="Times New Roman"/>
            </a:endParaRPr>
          </a:p>
          <a:p>
            <a:pPr marL="355600" marR="205740" indent="-342900">
              <a:lnSpc>
                <a:spcPts val="3460"/>
              </a:lnSpc>
              <a:spcBef>
                <a:spcPts val="815"/>
              </a:spcBef>
              <a:buFont typeface="Arial"/>
              <a:buChar char="•"/>
              <a:tabLst>
                <a:tab pos="354965" algn="l"/>
                <a:tab pos="355600" algn="l"/>
              </a:tabLst>
            </a:pPr>
            <a:r>
              <a:rPr lang="sr-Latn-RS" sz="2000" b="1" spc="-15" dirty="0" smtClean="0">
                <a:solidFill>
                  <a:srgbClr val="E36C09"/>
                </a:solidFill>
                <a:latin typeface="Times New Roman"/>
                <a:cs typeface="Times New Roman"/>
              </a:rPr>
              <a:t>There is an accumulation of abnormal  leukocytes in the bone marrow with</a:t>
            </a:r>
            <a:r>
              <a:rPr sz="2000" spc="10" smtClean="0">
                <a:latin typeface="Times New Roman"/>
                <a:cs typeface="Times New Roman"/>
              </a:rPr>
              <a:t>:</a:t>
            </a:r>
            <a:endParaRPr sz="2000" dirty="0">
              <a:latin typeface="Times New Roman"/>
              <a:cs typeface="Times New Roman"/>
            </a:endParaRPr>
          </a:p>
          <a:p>
            <a:pPr marL="756285" lvl="1" indent="-286385">
              <a:lnSpc>
                <a:spcPct val="100000"/>
              </a:lnSpc>
              <a:spcBef>
                <a:spcPts val="290"/>
              </a:spcBef>
              <a:buFont typeface="Arial"/>
              <a:buChar char="–"/>
              <a:tabLst>
                <a:tab pos="756920" algn="l"/>
              </a:tabLst>
            </a:pPr>
            <a:r>
              <a:rPr lang="en-US" sz="2000" b="1" spc="-15" dirty="0" smtClean="0">
                <a:solidFill>
                  <a:srgbClr val="30859C"/>
                </a:solidFill>
                <a:latin typeface="Times New Roman"/>
                <a:cs typeface="Times New Roman"/>
              </a:rPr>
              <a:t>B</a:t>
            </a:r>
            <a:r>
              <a:rPr lang="sr-Latn-RS" sz="2000" b="1" spc="-15" dirty="0" smtClean="0">
                <a:solidFill>
                  <a:srgbClr val="30859C"/>
                </a:solidFill>
                <a:latin typeface="Times New Roman"/>
                <a:cs typeface="Times New Roman"/>
              </a:rPr>
              <a:t>one marrow insufficiency</a:t>
            </a:r>
            <a:r>
              <a:rPr sz="2000" spc="-5" smtClean="0">
                <a:latin typeface="Times New Roman"/>
                <a:cs typeface="Times New Roman"/>
              </a:rPr>
              <a:t>,</a:t>
            </a:r>
            <a:endParaRPr sz="2000" dirty="0">
              <a:latin typeface="Times New Roman"/>
              <a:cs typeface="Times New Roman"/>
            </a:endParaRPr>
          </a:p>
          <a:p>
            <a:pPr marL="756285" lvl="1" indent="-286385">
              <a:lnSpc>
                <a:spcPts val="3195"/>
              </a:lnSpc>
              <a:spcBef>
                <a:spcPts val="335"/>
              </a:spcBef>
              <a:buFont typeface="Arial"/>
              <a:buChar char="–"/>
              <a:tabLst>
                <a:tab pos="756920" algn="l"/>
              </a:tabLst>
            </a:pPr>
            <a:r>
              <a:rPr lang="en-US" sz="2000" b="1" spc="-5" dirty="0" smtClean="0">
                <a:solidFill>
                  <a:srgbClr val="30859C"/>
                </a:solidFill>
                <a:latin typeface="Times New Roman"/>
                <a:cs typeface="Times New Roman"/>
              </a:rPr>
              <a:t>I</a:t>
            </a:r>
            <a:r>
              <a:rPr lang="sr-Latn-RS" sz="2000" b="1" spc="-5" dirty="0" smtClean="0">
                <a:solidFill>
                  <a:srgbClr val="30859C"/>
                </a:solidFill>
                <a:latin typeface="Times New Roman"/>
                <a:cs typeface="Times New Roman"/>
              </a:rPr>
              <a:t>ncrease in the number of circulating leukocytes and</a:t>
            </a:r>
          </a:p>
          <a:p>
            <a:pPr marL="756285" lvl="1" indent="-286385">
              <a:lnSpc>
                <a:spcPts val="3195"/>
              </a:lnSpc>
              <a:spcBef>
                <a:spcPts val="335"/>
              </a:spcBef>
              <a:buFont typeface="Arial"/>
              <a:buChar char="–"/>
              <a:tabLst>
                <a:tab pos="756920" algn="l"/>
              </a:tabLst>
            </a:pPr>
            <a:r>
              <a:rPr lang="en-US" sz="2000" b="1" spc="-5" dirty="0" smtClean="0">
                <a:solidFill>
                  <a:srgbClr val="30859C"/>
                </a:solidFill>
                <a:latin typeface="Times New Roman"/>
                <a:cs typeface="Times New Roman"/>
              </a:rPr>
              <a:t>I</a:t>
            </a:r>
            <a:r>
              <a:rPr lang="sr-Latn-RS" sz="2000" b="1" spc="-5" dirty="0" smtClean="0">
                <a:solidFill>
                  <a:srgbClr val="30859C"/>
                </a:solidFill>
                <a:latin typeface="Times New Roman"/>
                <a:cs typeface="Times New Roman"/>
              </a:rPr>
              <a:t>nfiltration of organs such as the liver,spleen , lymph nodes brain..</a:t>
            </a:r>
            <a:endParaRPr sz="2000" dirty="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61876"/>
            <a:ext cx="8229600" cy="983859"/>
          </a:xfrm>
          <a:prstGeom prst="rect">
            <a:avLst/>
          </a:prstGeom>
        </p:spPr>
        <p:txBody>
          <a:bodyPr vert="horz" wrap="square" lIns="0" tIns="486664" rIns="0" bIns="0" rtlCol="0">
            <a:spAutoFit/>
          </a:bodyPr>
          <a:lstStyle/>
          <a:p>
            <a:pPr marL="1918970" algn="l">
              <a:lnSpc>
                <a:spcPct val="100000"/>
              </a:lnSpc>
            </a:pPr>
            <a:r>
              <a:rPr lang="sr-Latn-RS" sz="3200" spc="-20" dirty="0" smtClean="0">
                <a:latin typeface="Times New Roman" pitchFamily="18" charset="0"/>
                <a:cs typeface="Times New Roman" pitchFamily="18" charset="0"/>
              </a:rPr>
              <a:t>DIVISION OF LEUKEMIA</a:t>
            </a:r>
            <a:endParaRPr sz="3200" spc="-25" dirty="0">
              <a:latin typeface="Times New Roman" pitchFamily="18" charset="0"/>
              <a:cs typeface="Times New Roman" pitchFamily="18" charset="0"/>
            </a:endParaRPr>
          </a:p>
        </p:txBody>
      </p:sp>
      <p:sp>
        <p:nvSpPr>
          <p:cNvPr id="3" name="object 3"/>
          <p:cNvSpPr txBox="1"/>
          <p:nvPr/>
        </p:nvSpPr>
        <p:spPr>
          <a:xfrm>
            <a:off x="535940" y="1632965"/>
            <a:ext cx="7763509" cy="2269852"/>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endParaRPr lang="sr-Latn-RS" sz="2000" b="1" spc="-10" dirty="0" smtClean="0">
              <a:solidFill>
                <a:srgbClr val="E36C09"/>
              </a:solidFill>
              <a:latin typeface="Times New Roman" pitchFamily="18" charset="0"/>
              <a:cs typeface="Times New Roman" pitchFamily="18" charset="0"/>
            </a:endParaRPr>
          </a:p>
          <a:p>
            <a:pPr marL="355600" indent="-342900">
              <a:lnSpc>
                <a:spcPct val="100000"/>
              </a:lnSpc>
              <a:buFont typeface="Arial"/>
              <a:buChar char="•"/>
              <a:tabLst>
                <a:tab pos="354965" algn="l"/>
                <a:tab pos="355600" algn="l"/>
              </a:tabLst>
            </a:pPr>
            <a:r>
              <a:rPr sz="2000" b="1" spc="-10" smtClean="0">
                <a:solidFill>
                  <a:srgbClr val="E36C09"/>
                </a:solidFill>
                <a:latin typeface="Times New Roman" pitchFamily="18" charset="0"/>
                <a:cs typeface="Times New Roman" pitchFamily="18" charset="0"/>
              </a:rPr>
              <a:t>А</a:t>
            </a:r>
            <a:r>
              <a:rPr lang="sr-Latn-RS" sz="2000" b="1" spc="-10" dirty="0" smtClean="0">
                <a:solidFill>
                  <a:srgbClr val="E36C09"/>
                </a:solidFill>
                <a:latin typeface="Times New Roman" pitchFamily="18" charset="0"/>
                <a:cs typeface="Times New Roman" pitchFamily="18" charset="0"/>
              </a:rPr>
              <a:t>cute lymphoblastic leukemia</a:t>
            </a:r>
            <a:r>
              <a:rPr sz="2000" spc="-45" smtClean="0">
                <a:latin typeface="Times New Roman" pitchFamily="18" charset="0"/>
                <a:cs typeface="Times New Roman" pitchFamily="18" charset="0"/>
              </a:rPr>
              <a:t> </a:t>
            </a:r>
            <a:r>
              <a:rPr sz="2000" dirty="0">
                <a:latin typeface="Times New Roman" pitchFamily="18" charset="0"/>
                <a:cs typeface="Times New Roman" pitchFamily="18" charset="0"/>
              </a:rPr>
              <a:t>(ALL)</a:t>
            </a:r>
            <a:endParaRPr sz="2000">
              <a:latin typeface="Times New Roman" pitchFamily="18" charset="0"/>
              <a:cs typeface="Times New Roman" pitchFamily="18" charset="0"/>
            </a:endParaRPr>
          </a:p>
          <a:p>
            <a:pPr marL="355600" indent="-342900">
              <a:lnSpc>
                <a:spcPct val="100000"/>
              </a:lnSpc>
              <a:spcBef>
                <a:spcPts val="1920"/>
              </a:spcBef>
              <a:buFont typeface="Arial"/>
              <a:buChar char="•"/>
              <a:tabLst>
                <a:tab pos="354965" algn="l"/>
                <a:tab pos="355600" algn="l"/>
              </a:tabLst>
            </a:pPr>
            <a:r>
              <a:rPr sz="2000" b="1" spc="-5" smtClean="0">
                <a:solidFill>
                  <a:srgbClr val="E36C09"/>
                </a:solidFill>
                <a:latin typeface="Times New Roman" pitchFamily="18" charset="0"/>
                <a:cs typeface="Times New Roman" pitchFamily="18" charset="0"/>
              </a:rPr>
              <a:t>А</a:t>
            </a:r>
            <a:r>
              <a:rPr lang="sr-Latn-RS" sz="2000" b="1" spc="-5" dirty="0" smtClean="0">
                <a:solidFill>
                  <a:srgbClr val="E36C09"/>
                </a:solidFill>
                <a:latin typeface="Times New Roman" pitchFamily="18" charset="0"/>
                <a:cs typeface="Times New Roman" pitchFamily="18" charset="0"/>
              </a:rPr>
              <a:t>cute</a:t>
            </a:r>
            <a:r>
              <a:rPr sz="2000" b="1" spc="-5" smtClean="0">
                <a:solidFill>
                  <a:srgbClr val="E36C09"/>
                </a:solidFill>
                <a:latin typeface="Times New Roman" pitchFamily="18" charset="0"/>
                <a:cs typeface="Times New Roman" pitchFamily="18" charset="0"/>
              </a:rPr>
              <a:t> </a:t>
            </a:r>
            <a:r>
              <a:rPr sz="2000" b="1" spc="-5" smtClean="0">
                <a:solidFill>
                  <a:srgbClr val="77923B"/>
                </a:solidFill>
                <a:latin typeface="Times New Roman" pitchFamily="18" charset="0"/>
                <a:cs typeface="Times New Roman" pitchFamily="18" charset="0"/>
              </a:rPr>
              <a:t>м</a:t>
            </a:r>
            <a:r>
              <a:rPr lang="sr-Latn-RS" sz="2000" b="1" spc="-5" dirty="0" smtClean="0">
                <a:solidFill>
                  <a:srgbClr val="77923B"/>
                </a:solidFill>
                <a:latin typeface="Times New Roman" pitchFamily="18" charset="0"/>
                <a:cs typeface="Times New Roman" pitchFamily="18" charset="0"/>
              </a:rPr>
              <a:t>yeloblastic </a:t>
            </a:r>
            <a:r>
              <a:rPr sz="2000" b="1" spc="-5" smtClean="0">
                <a:solidFill>
                  <a:srgbClr val="77923B"/>
                </a:solidFill>
                <a:latin typeface="Times New Roman" pitchFamily="18" charset="0"/>
                <a:cs typeface="Times New Roman" pitchFamily="18" charset="0"/>
              </a:rPr>
              <a:t> </a:t>
            </a:r>
            <a:r>
              <a:rPr lang="sr-Latn-RS" sz="2000" b="1" spc="-20" dirty="0" smtClean="0">
                <a:solidFill>
                  <a:srgbClr val="77923B"/>
                </a:solidFill>
                <a:latin typeface="Times New Roman" pitchFamily="18" charset="0"/>
                <a:cs typeface="Times New Roman" pitchFamily="18" charset="0"/>
              </a:rPr>
              <a:t>leukemia</a:t>
            </a:r>
            <a:r>
              <a:rPr sz="2000" spc="-55" smtClean="0">
                <a:latin typeface="Times New Roman" pitchFamily="18" charset="0"/>
                <a:cs typeface="Times New Roman" pitchFamily="18" charset="0"/>
              </a:rPr>
              <a:t> </a:t>
            </a:r>
            <a:r>
              <a:rPr sz="2000" dirty="0">
                <a:latin typeface="Times New Roman" pitchFamily="18" charset="0"/>
                <a:cs typeface="Times New Roman" pitchFamily="18" charset="0"/>
              </a:rPr>
              <a:t>(AML)</a:t>
            </a:r>
            <a:endParaRPr sz="2000">
              <a:latin typeface="Times New Roman" pitchFamily="18" charset="0"/>
              <a:cs typeface="Times New Roman" pitchFamily="18" charset="0"/>
            </a:endParaRPr>
          </a:p>
          <a:p>
            <a:pPr marL="355600" indent="-342900">
              <a:lnSpc>
                <a:spcPct val="100000"/>
              </a:lnSpc>
              <a:spcBef>
                <a:spcPts val="1920"/>
              </a:spcBef>
              <a:buFont typeface="Arial"/>
              <a:buChar char="•"/>
              <a:tabLst>
                <a:tab pos="354965" algn="l"/>
                <a:tab pos="355600" algn="l"/>
              </a:tabLst>
            </a:pPr>
            <a:r>
              <a:rPr lang="sr-Latn-RS" sz="2000" b="1" spc="-45" dirty="0" smtClean="0">
                <a:solidFill>
                  <a:srgbClr val="E36C09"/>
                </a:solidFill>
                <a:latin typeface="Times New Roman" pitchFamily="18" charset="0"/>
                <a:cs typeface="Times New Roman" pitchFamily="18" charset="0"/>
              </a:rPr>
              <a:t>Chronic lymphocytic leukemia</a:t>
            </a:r>
            <a:r>
              <a:rPr sz="2000" spc="-45" smtClean="0">
                <a:latin typeface="Times New Roman" pitchFamily="18" charset="0"/>
                <a:cs typeface="Times New Roman" pitchFamily="18" charset="0"/>
              </a:rPr>
              <a:t> </a:t>
            </a:r>
            <a:r>
              <a:rPr sz="2000" dirty="0">
                <a:latin typeface="Times New Roman" pitchFamily="18" charset="0"/>
                <a:cs typeface="Times New Roman" pitchFamily="18" charset="0"/>
              </a:rPr>
              <a:t>(CLL)</a:t>
            </a:r>
            <a:endParaRPr sz="2000">
              <a:latin typeface="Times New Roman" pitchFamily="18" charset="0"/>
              <a:cs typeface="Times New Roman" pitchFamily="18" charset="0"/>
            </a:endParaRPr>
          </a:p>
          <a:p>
            <a:pPr marL="355600" indent="-342900">
              <a:lnSpc>
                <a:spcPct val="100000"/>
              </a:lnSpc>
              <a:spcBef>
                <a:spcPts val="1920"/>
              </a:spcBef>
              <a:buFont typeface="Arial"/>
              <a:buChar char="•"/>
              <a:tabLst>
                <a:tab pos="354965" algn="l"/>
                <a:tab pos="355600" algn="l"/>
              </a:tabLst>
            </a:pPr>
            <a:r>
              <a:rPr lang="sr-Latn-RS" sz="2000" b="1" spc="-55" dirty="0" smtClean="0">
                <a:solidFill>
                  <a:srgbClr val="E36C09"/>
                </a:solidFill>
                <a:latin typeface="Times New Roman" pitchFamily="18" charset="0"/>
                <a:cs typeface="Times New Roman" pitchFamily="18" charset="0"/>
              </a:rPr>
              <a:t>Chronic myelocytic leukemia</a:t>
            </a:r>
            <a:r>
              <a:rPr sz="2000" spc="-55" smtClean="0">
                <a:latin typeface="Times New Roman" pitchFamily="18" charset="0"/>
                <a:cs typeface="Times New Roman" pitchFamily="18" charset="0"/>
              </a:rPr>
              <a:t> </a:t>
            </a:r>
            <a:r>
              <a:rPr sz="2000" dirty="0">
                <a:latin typeface="Times New Roman" pitchFamily="18" charset="0"/>
                <a:cs typeface="Times New Roman" pitchFamily="18" charset="0"/>
              </a:rPr>
              <a:t>(CML)</a:t>
            </a:r>
            <a:endParaRPr sz="200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TotalTime>
  <Words>1407</Words>
  <Application>Microsoft Office PowerPoint</Application>
  <PresentationFormat>On-screen Show (4:3)</PresentationFormat>
  <Paragraphs>288</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Slide 1</vt:lpstr>
      <vt:lpstr>Slide 2</vt:lpstr>
      <vt:lpstr>Slide 3</vt:lpstr>
      <vt:lpstr>Slide 4</vt:lpstr>
      <vt:lpstr>Аcute leukemia</vt:lpstr>
      <vt:lpstr>Types of leukemia</vt:lpstr>
      <vt:lpstr>Malignant disease of theblood</vt:lpstr>
      <vt:lpstr>Leukemia</vt:lpstr>
      <vt:lpstr>DIVISION OF LEUKEMIA</vt:lpstr>
      <vt:lpstr>Еtiology of leukemia</vt:lpstr>
      <vt:lpstr>Conditions that predispose to the development of leukemia</vt:lpstr>
      <vt:lpstr>Slide 12</vt:lpstr>
      <vt:lpstr>Leukemia formation mechanism</vt:lpstr>
      <vt:lpstr>“Two-hit” model of leukemogenesis</vt:lpstr>
      <vt:lpstr>Аcute leukemia</vt:lpstr>
      <vt:lpstr>Аcute myeloblastic leukemia</vt:lpstr>
      <vt:lpstr>Slide 17</vt:lpstr>
      <vt:lpstr>Pathogenesis of acute myeloblastic leukemia</vt:lpstr>
      <vt:lpstr>Pathogenesis of acute myeloblastic leukemia</vt:lpstr>
      <vt:lpstr>Bone marrow insufficiency</vt:lpstr>
      <vt:lpstr>Infiltration of tissues and organs</vt:lpstr>
      <vt:lpstr>Classifiction АML </vt:lpstr>
      <vt:lpstr>Possible cytogenetic changes</vt:lpstr>
      <vt:lpstr>THE INFLUENCE OF KARYOTYPE ON PROGNOSIS</vt:lpstr>
      <vt:lpstr>            Chronic myeloid leukemia  (HML)</vt:lpstr>
      <vt:lpstr>        Chronic myeloid leukemia  (HML)</vt:lpstr>
      <vt:lpstr>Slide 27</vt:lpstr>
      <vt:lpstr>Laboratory findings</vt:lpstr>
      <vt:lpstr>Аcute lymphoblastic leukemia</vt:lpstr>
      <vt:lpstr>      Аcute lymphoblastic leukemia (ALL)</vt:lpstr>
      <vt:lpstr>Chronic lymphocytic leukemia (HLL)</vt:lpstr>
      <vt:lpstr>Lymphoma</vt:lpstr>
      <vt:lpstr>Lymphoma</vt:lpstr>
      <vt:lpstr>Non Hodkings lymphoma</vt:lpstr>
      <vt:lpstr>Hodgkin lymphoma</vt:lpstr>
      <vt:lpstr>Еtiology of lymphoma</vt:lpstr>
      <vt:lpstr>Мultiple myeloma</vt:lpstr>
      <vt:lpstr>Мultiple myeloma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vj</dc:creator>
  <cp:lastModifiedBy>Korisnik</cp:lastModifiedBy>
  <cp:revision>73</cp:revision>
  <dcterms:created xsi:type="dcterms:W3CDTF">2017-01-27T21:27:55Z</dcterms:created>
  <dcterms:modified xsi:type="dcterms:W3CDTF">2023-08-08T13:15:17Z</dcterms:modified>
</cp:coreProperties>
</file>